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99" r:id="rId3"/>
    <p:sldId id="316" r:id="rId4"/>
    <p:sldId id="341" r:id="rId5"/>
    <p:sldId id="334" r:id="rId6"/>
    <p:sldId id="322" r:id="rId7"/>
    <p:sldId id="323" r:id="rId8"/>
    <p:sldId id="287" r:id="rId9"/>
    <p:sldId id="325" r:id="rId10"/>
    <p:sldId id="327" r:id="rId11"/>
    <p:sldId id="339" r:id="rId12"/>
    <p:sldId id="290" r:id="rId13"/>
    <p:sldId id="315" r:id="rId14"/>
    <p:sldId id="313" r:id="rId15"/>
    <p:sldId id="338" r:id="rId16"/>
    <p:sldId id="292" r:id="rId17"/>
    <p:sldId id="293" r:id="rId18"/>
    <p:sldId id="301" r:id="rId19"/>
    <p:sldId id="302" r:id="rId20"/>
    <p:sldId id="303" r:id="rId21"/>
    <p:sldId id="304" r:id="rId22"/>
    <p:sldId id="344" r:id="rId23"/>
    <p:sldId id="306" r:id="rId24"/>
    <p:sldId id="294" r:id="rId25"/>
    <p:sldId id="295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0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22333"/>
    <a:srgbClr val="CDEDFC"/>
    <a:srgbClr val="ABF1E8"/>
    <a:srgbClr val="29517B"/>
    <a:srgbClr val="1767B5"/>
    <a:srgbClr val="277BC1"/>
    <a:srgbClr val="355F8A"/>
    <a:srgbClr val="297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9687" autoAdjust="0"/>
  </p:normalViewPr>
  <p:slideViewPr>
    <p:cSldViewPr snapToGrid="0" showGuides="1">
      <p:cViewPr varScale="1">
        <p:scale>
          <a:sx n="67" d="100"/>
          <a:sy n="67" d="100"/>
        </p:scale>
        <p:origin x="1435" y="62"/>
      </p:cViewPr>
      <p:guideLst>
        <p:guide orient="horz" pos="2208"/>
        <p:guide pos="3072"/>
      </p:guideLst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image" Target="../media/image3.jpe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65336-2862-3F4A-9FAE-40728EDB3904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12D0338-BA1C-4C4B-9AA7-DCBE3840564B}">
      <dgm:prSet custT="1"/>
      <dgm:spPr/>
      <dgm:t>
        <a:bodyPr/>
        <a:lstStyle/>
        <a:p>
          <a:endParaRPr lang="it-IT" sz="80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C897F7AA-8ECD-554D-8CC0-F10FA626D353}" type="parTrans" cxnId="{1DD95912-B223-234E-82A0-F12C66DDB558}">
      <dgm:prSet/>
      <dgm:spPr/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ED71C542-32DA-654B-A432-F6C72770BC9E}" type="sibTrans" cxnId="{1DD95912-B223-234E-82A0-F12C66DDB558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431800" dist="38100" dir="8100000" sx="101000" sy="101000" algn="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E6DA8B2C-BD0E-A946-8519-34DB71E06CCC}">
      <dgm:prSet phldrT="[Testo]" custT="1"/>
      <dgm:spPr/>
      <dgm:t>
        <a:bodyPr/>
        <a:lstStyle/>
        <a:p>
          <a:pPr algn="l">
            <a:buNone/>
          </a:pP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Robots</a:t>
          </a:r>
          <a:r>
            <a:rPr lang="en-US" sz="1800" b="1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support</a:t>
          </a:r>
          <a:r>
            <a:rPr lang="en-US" sz="1800" b="1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has become more and more extensive in recent years, in the context of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S&amp;R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operations.</a:t>
          </a:r>
          <a:endParaRPr lang="it-IT" sz="1800" b="0" i="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2C6A19A2-6964-8C49-8743-835945C15004}" type="parTrans" cxnId="{E10A33B4-421E-674A-865C-CD26DD69D11F}">
      <dgm:prSet/>
      <dgm:spPr/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9F4243B5-D8C3-F64B-9E72-C3E8BC78E144}" type="sibTrans" cxnId="{E10A33B4-421E-674A-865C-CD26DD69D11F}">
      <dgm:prSet/>
      <dgm:spPr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</dgm:spPr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202AAB1D-2A2F-1843-98EA-012B64E27363}">
      <dgm:prSet phldrT="[Testo]" custT="1"/>
      <dgm:spPr/>
      <dgm:t>
        <a:bodyPr/>
        <a:lstStyle/>
        <a:p>
          <a:pPr algn="l">
            <a:buNone/>
          </a:pP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 particular field of S&amp;R missions focuses on high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mountain scenarios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, in which UAVs are tasked with localizing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avalanche victims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.</a:t>
          </a:r>
          <a:endParaRPr lang="it-IT" sz="1800" b="0" i="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7D537C4C-FFEA-F74A-A771-F9D33EECD1B9}" type="parTrans" cxnId="{9BF29193-8660-5846-A4B2-7CE3AF5A0119}">
      <dgm:prSet/>
      <dgm:spPr/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1ACB2B07-B483-734F-8ACD-34F3927F0291}" type="sibTrans" cxnId="{9BF29193-8660-5846-A4B2-7CE3AF5A0119}">
      <dgm:prSet/>
      <dgm:spPr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A2FD803A-968E-A740-AE66-51B92D88CFF0}">
      <dgm:prSet phldrT="[Testo]" custT="1"/>
      <dgm:spPr/>
      <dgm:t>
        <a:bodyPr/>
        <a:lstStyle/>
        <a:p>
          <a:pPr algn="l">
            <a:buNone/>
          </a:pP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Demanding time constraint: victims have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93% survival rate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within the first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15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min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, which drops to 25% after 45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min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due to hypothermia</a:t>
          </a:r>
          <a:r>
            <a:rPr lang="en-US" sz="16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.</a:t>
          </a:r>
          <a:endParaRPr lang="it-IT" sz="1600" b="0" i="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CC00AC91-05E5-764F-BED4-EF62356D6DC3}" type="parTrans" cxnId="{4329F7F0-F056-8946-B4BE-5E60DF72D999}">
      <dgm:prSet/>
      <dgm:spPr/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09514292-3E59-6046-854E-E169E5991383}" type="sibTrans" cxnId="{4329F7F0-F056-8946-B4BE-5E60DF72D999}">
      <dgm:prSet/>
      <dgm:spPr>
        <a:blipFill rotWithShape="1"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CEB8A34B-8E12-4644-8154-30070E25E52D}">
      <dgm:prSet phldrT="[Testo]" custT="1"/>
      <dgm:spPr/>
      <dgm:t>
        <a:bodyPr/>
        <a:lstStyle/>
        <a:p>
          <a:pPr>
            <a:buNone/>
          </a:pP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Electromagnetic sensors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are most accurate, fastest and can operate in noisy environments.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ARTVAs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are most used in both human and robot-conducted operations; they operate at 457 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kHz and have a </a:t>
          </a:r>
          <a:r>
            <a:rPr lang="en-US" sz="1800" b="1" i="0" dirty="0">
              <a:solidFill>
                <a:schemeClr val="tx1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maximum range</a:t>
          </a:r>
          <a:r>
            <a:rPr lang="en-US" sz="1800" b="0" i="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 of 80 m ca. (3 antennas).</a:t>
          </a:r>
          <a:endParaRPr lang="it-IT" sz="1800" b="0" i="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6E91D4A4-75D4-9D45-A070-71F9A673A0A2}" type="parTrans" cxnId="{5BE188DC-8B15-DC44-A22A-8D61E2D0FB7D}">
      <dgm:prSet/>
      <dgm:spPr/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B706F863-2A52-644E-9CFC-E7B599902E78}" type="sibTrans" cxnId="{5BE188DC-8B15-DC44-A22A-8D61E2D0FB7D}">
      <dgm:prSet/>
      <dgm:spPr>
        <a:blipFill rotWithShape="1"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  <a:effectLst/>
      </dgm:spPr>
      <dgm:t>
        <a:bodyPr/>
        <a:lstStyle/>
        <a:p>
          <a:endParaRPr lang="it-IT" sz="2800" b="0" i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gm:t>
    </dgm:pt>
    <dgm:pt modelId="{6FCB7E42-B8CA-624D-AE94-5E55E39573F7}" type="pres">
      <dgm:prSet presAssocID="{4B365336-2862-3F4A-9FAE-40728EDB3904}" presName="Name0" presStyleCnt="0">
        <dgm:presLayoutVars>
          <dgm:chMax val="7"/>
          <dgm:chPref val="7"/>
          <dgm:dir/>
        </dgm:presLayoutVars>
      </dgm:prSet>
      <dgm:spPr/>
    </dgm:pt>
    <dgm:pt modelId="{128F7B90-52EA-6C4B-8AEF-886195AB0667}" type="pres">
      <dgm:prSet presAssocID="{4B365336-2862-3F4A-9FAE-40728EDB3904}" presName="Name1" presStyleCnt="0"/>
      <dgm:spPr/>
    </dgm:pt>
    <dgm:pt modelId="{DED8EFF6-7562-1545-9B19-93AC0C43CF2B}" type="pres">
      <dgm:prSet presAssocID="{ED71C542-32DA-654B-A432-F6C72770BC9E}" presName="picture_1" presStyleCnt="0"/>
      <dgm:spPr/>
    </dgm:pt>
    <dgm:pt modelId="{1D5B5CEB-5C76-B441-92D6-D4F06E0BF8FE}" type="pres">
      <dgm:prSet presAssocID="{ED71C542-32DA-654B-A432-F6C72770BC9E}" presName="pictureRepeatNode" presStyleLbl="alignImgPlace1" presStyleIdx="0" presStyleCnt="5" custScaleX="74668" custScaleY="75691"/>
      <dgm:spPr/>
    </dgm:pt>
    <dgm:pt modelId="{617BF838-58B9-1C4E-9B42-E8215A8377EC}" type="pres">
      <dgm:prSet presAssocID="{812D0338-BA1C-4C4B-9AA7-DCBE3840564B}" presName="text_1" presStyleLbl="node1" presStyleIdx="0" presStyleCnt="0">
        <dgm:presLayoutVars>
          <dgm:bulletEnabled val="1"/>
        </dgm:presLayoutVars>
      </dgm:prSet>
      <dgm:spPr/>
    </dgm:pt>
    <dgm:pt modelId="{E0034155-8B09-EB44-A5AE-C249069EBC50}" type="pres">
      <dgm:prSet presAssocID="{9F4243B5-D8C3-F64B-9E72-C3E8BC78E144}" presName="picture_2" presStyleCnt="0"/>
      <dgm:spPr/>
    </dgm:pt>
    <dgm:pt modelId="{7524DDF2-1DAF-E547-A3DC-F0C6B6982380}" type="pres">
      <dgm:prSet presAssocID="{9F4243B5-D8C3-F64B-9E72-C3E8BC78E144}" presName="pictureRepeatNode" presStyleLbl="alignImgPlace1" presStyleIdx="1" presStyleCnt="5" custScaleX="69679" custScaleY="75577" custLinFactNeighborX="-75326" custLinFactNeighborY="5809"/>
      <dgm:spPr/>
    </dgm:pt>
    <dgm:pt modelId="{62B43216-8223-0E45-8E3B-8A1552E3B659}" type="pres">
      <dgm:prSet presAssocID="{E6DA8B2C-BD0E-A946-8519-34DB71E06CCC}" presName="line_2" presStyleLbl="parChTrans1D1" presStyleIdx="0" presStyleCnt="4" custScaleX="100001" custScaleY="100001" custLinFactY="100000" custLinFactNeighborX="-6414" custLinFactNeighborY="121074"/>
      <dgm:spPr>
        <a:ln w="9525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</a:ln>
      </dgm:spPr>
    </dgm:pt>
    <dgm:pt modelId="{326C486F-15AA-7E41-9C94-362FC015A75C}" type="pres">
      <dgm:prSet presAssocID="{E6DA8B2C-BD0E-A946-8519-34DB71E06CCC}" presName="textparent_2" presStyleLbl="node1" presStyleIdx="0" presStyleCnt="0"/>
      <dgm:spPr/>
    </dgm:pt>
    <dgm:pt modelId="{2649E0BB-9219-6C4F-918B-EB32C716A4E5}" type="pres">
      <dgm:prSet presAssocID="{E6DA8B2C-BD0E-A946-8519-34DB71E06CCC}" presName="text_2" presStyleLbl="revTx" presStyleIdx="0" presStyleCnt="4" custScaleX="1842607" custScaleY="75539" custLinFactX="-100000" custLinFactNeighborX="-195257" custLinFactNeighborY="5593">
        <dgm:presLayoutVars>
          <dgm:bulletEnabled val="1"/>
        </dgm:presLayoutVars>
      </dgm:prSet>
      <dgm:spPr/>
    </dgm:pt>
    <dgm:pt modelId="{BCD1BC34-679A-A94A-A436-1F0B08626633}" type="pres">
      <dgm:prSet presAssocID="{1ACB2B07-B483-734F-8ACD-34F3927F0291}" presName="picture_3" presStyleCnt="0"/>
      <dgm:spPr/>
    </dgm:pt>
    <dgm:pt modelId="{6967F271-25F9-3040-AECD-62B0707832D3}" type="pres">
      <dgm:prSet presAssocID="{1ACB2B07-B483-734F-8ACD-34F3927F0291}" presName="pictureRepeatNode" presStyleLbl="alignImgPlace1" presStyleIdx="2" presStyleCnt="5" custScaleX="74518" custScaleY="77095" custLinFactNeighborX="-98294" custLinFactNeighborY="-5983"/>
      <dgm:spPr/>
    </dgm:pt>
    <dgm:pt modelId="{0756D102-EFF6-C546-A426-BD8CAAFDD1D9}" type="pres">
      <dgm:prSet presAssocID="{202AAB1D-2A2F-1843-98EA-012B64E27363}" presName="line_3" presStyleLbl="parChTrans1D1" presStyleIdx="1" presStyleCnt="4" custScaleX="68302" custScaleY="68302" custLinFactY="-90494" custLinFactNeighborX="-8740" custLinFactNeighborY="-100000"/>
      <dgm:spPr>
        <a:ln w="9525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</a:ln>
      </dgm:spPr>
    </dgm:pt>
    <dgm:pt modelId="{531A33B9-5F18-F644-B74D-4BE5C9F401EB}" type="pres">
      <dgm:prSet presAssocID="{202AAB1D-2A2F-1843-98EA-012B64E27363}" presName="textparent_3" presStyleLbl="node1" presStyleIdx="0" presStyleCnt="0"/>
      <dgm:spPr/>
    </dgm:pt>
    <dgm:pt modelId="{C45E63D3-CC4F-384E-B003-94B04A9358D7}" type="pres">
      <dgm:prSet presAssocID="{202AAB1D-2A2F-1843-98EA-012B64E27363}" presName="text_3" presStyleLbl="revTx" presStyleIdx="1" presStyleCnt="4" custScaleX="266871" custLinFactNeighborX="-43426" custLinFactNeighborY="-1417">
        <dgm:presLayoutVars>
          <dgm:bulletEnabled val="1"/>
        </dgm:presLayoutVars>
      </dgm:prSet>
      <dgm:spPr/>
    </dgm:pt>
    <dgm:pt modelId="{4B4FC596-0BB9-D040-9E57-FD7EC3538862}" type="pres">
      <dgm:prSet presAssocID="{09514292-3E59-6046-854E-E169E5991383}" presName="picture_4" presStyleCnt="0"/>
      <dgm:spPr/>
    </dgm:pt>
    <dgm:pt modelId="{FDD7108F-00B5-FE49-B939-983024C97422}" type="pres">
      <dgm:prSet presAssocID="{09514292-3E59-6046-854E-E169E5991383}" presName="pictureRepeatNode" presStyleLbl="alignImgPlace1" presStyleIdx="3" presStyleCnt="5" custScaleX="120706" custScaleY="118378" custLinFactNeighborX="-93337" custLinFactNeighborY="-30989"/>
      <dgm:spPr/>
    </dgm:pt>
    <dgm:pt modelId="{7A057B1C-EEDD-604D-BB85-FEE1C0D304B8}" type="pres">
      <dgm:prSet presAssocID="{A2FD803A-968E-A740-AE66-51B92D88CFF0}" presName="line_4" presStyleLbl="parChTrans1D1" presStyleIdx="2" presStyleCnt="4" custScaleX="62093" custScaleY="62093" custLinFactY="-360931" custLinFactNeighborX="-6270" custLinFactNeighborY="-400000"/>
      <dgm:spPr>
        <a:ln w="9525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</a:ln>
      </dgm:spPr>
    </dgm:pt>
    <dgm:pt modelId="{BAF3E48E-DF06-F149-BC9D-D64D131361C6}" type="pres">
      <dgm:prSet presAssocID="{A2FD803A-968E-A740-AE66-51B92D88CFF0}" presName="textparent_4" presStyleLbl="node1" presStyleIdx="0" presStyleCnt="0"/>
      <dgm:spPr/>
    </dgm:pt>
    <dgm:pt modelId="{AE66CF28-BA2F-E143-9971-F197113D510A}" type="pres">
      <dgm:prSet presAssocID="{A2FD803A-968E-A740-AE66-51B92D88CFF0}" presName="text_4" presStyleLbl="revTx" presStyleIdx="2" presStyleCnt="4" custScaleX="283895" custLinFactNeighborX="-45365" custLinFactNeighborY="-25737">
        <dgm:presLayoutVars>
          <dgm:bulletEnabled val="1"/>
        </dgm:presLayoutVars>
      </dgm:prSet>
      <dgm:spPr/>
    </dgm:pt>
    <dgm:pt modelId="{6214F063-22BE-B04D-99BC-E2DAF77EE502}" type="pres">
      <dgm:prSet presAssocID="{B706F863-2A52-644E-9CFC-E7B599902E78}" presName="picture_5" presStyleCnt="0"/>
      <dgm:spPr/>
    </dgm:pt>
    <dgm:pt modelId="{DCA42920-91D7-CF4D-B68E-89C8AC5A039D}" type="pres">
      <dgm:prSet presAssocID="{B706F863-2A52-644E-9CFC-E7B599902E78}" presName="pictureRepeatNode" presStyleLbl="alignImgPlace1" presStyleIdx="4" presStyleCnt="5" custScaleX="72979" custScaleY="75357" custLinFactNeighborX="-82817" custLinFactNeighborY="-15216"/>
      <dgm:spPr/>
    </dgm:pt>
    <dgm:pt modelId="{3D6AAF26-3AAE-4F41-B003-49B308BE63CC}" type="pres">
      <dgm:prSet presAssocID="{CEB8A34B-8E12-4644-8154-30070E25E52D}" presName="line_5" presStyleLbl="parChTrans1D1" presStyleIdx="3" presStyleCnt="4" custScaleX="100001" custScaleY="100001" custLinFactY="-119852" custLinFactNeighborX="-7001" custLinFactNeighborY="-200000"/>
      <dgm:spPr>
        <a:ln w="9525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</a:ln>
      </dgm:spPr>
    </dgm:pt>
    <dgm:pt modelId="{F310C8E5-D7D4-9D4D-8481-5CB6CA75F936}" type="pres">
      <dgm:prSet presAssocID="{CEB8A34B-8E12-4644-8154-30070E25E52D}" presName="textparent_5" presStyleLbl="node1" presStyleIdx="0" presStyleCnt="0"/>
      <dgm:spPr/>
    </dgm:pt>
    <dgm:pt modelId="{F73532E7-2C2D-9D40-BD07-4252AB59DA43}" type="pres">
      <dgm:prSet presAssocID="{CEB8A34B-8E12-4644-8154-30070E25E52D}" presName="text_5" presStyleLbl="revTx" presStyleIdx="3" presStyleCnt="4" custScaleX="2000000" custScaleY="118825" custLinFactX="-181526" custLinFactNeighborX="-200000" custLinFactNeighborY="-1539">
        <dgm:presLayoutVars>
          <dgm:bulletEnabled val="1"/>
        </dgm:presLayoutVars>
      </dgm:prSet>
      <dgm:spPr/>
    </dgm:pt>
  </dgm:ptLst>
  <dgm:cxnLst>
    <dgm:cxn modelId="{CD192F04-FE96-674A-90F7-53F89AC5D16B}" type="presOf" srcId="{CEB8A34B-8E12-4644-8154-30070E25E52D}" destId="{F73532E7-2C2D-9D40-BD07-4252AB59DA43}" srcOrd="0" destOrd="0" presId="urn:microsoft.com/office/officeart/2008/layout/CircularPictureCallout"/>
    <dgm:cxn modelId="{1DD95912-B223-234E-82A0-F12C66DDB558}" srcId="{4B365336-2862-3F4A-9FAE-40728EDB3904}" destId="{812D0338-BA1C-4C4B-9AA7-DCBE3840564B}" srcOrd="0" destOrd="0" parTransId="{C897F7AA-8ECD-554D-8CC0-F10FA626D353}" sibTransId="{ED71C542-32DA-654B-A432-F6C72770BC9E}"/>
    <dgm:cxn modelId="{D1797A18-E8B7-F54F-843F-B4AF39A2CF04}" type="presOf" srcId="{9F4243B5-D8C3-F64B-9E72-C3E8BC78E144}" destId="{7524DDF2-1DAF-E547-A3DC-F0C6B6982380}" srcOrd="0" destOrd="0" presId="urn:microsoft.com/office/officeart/2008/layout/CircularPictureCallout"/>
    <dgm:cxn modelId="{1998343A-BD76-934B-A900-C0C9A128A647}" type="presOf" srcId="{A2FD803A-968E-A740-AE66-51B92D88CFF0}" destId="{AE66CF28-BA2F-E143-9971-F197113D510A}" srcOrd="0" destOrd="0" presId="urn:microsoft.com/office/officeart/2008/layout/CircularPictureCallout"/>
    <dgm:cxn modelId="{57A47D6B-BEF3-0644-9BE7-9CD3F21486EB}" type="presOf" srcId="{E6DA8B2C-BD0E-A946-8519-34DB71E06CCC}" destId="{2649E0BB-9219-6C4F-918B-EB32C716A4E5}" srcOrd="0" destOrd="0" presId="urn:microsoft.com/office/officeart/2008/layout/CircularPictureCallout"/>
    <dgm:cxn modelId="{036DAA90-8220-DE4C-AAC0-ABBA68557D55}" type="presOf" srcId="{ED71C542-32DA-654B-A432-F6C72770BC9E}" destId="{1D5B5CEB-5C76-B441-92D6-D4F06E0BF8FE}" srcOrd="0" destOrd="0" presId="urn:microsoft.com/office/officeart/2008/layout/CircularPictureCallout"/>
    <dgm:cxn modelId="{9BF29193-8660-5846-A4B2-7CE3AF5A0119}" srcId="{4B365336-2862-3F4A-9FAE-40728EDB3904}" destId="{202AAB1D-2A2F-1843-98EA-012B64E27363}" srcOrd="2" destOrd="0" parTransId="{7D537C4C-FFEA-F74A-A771-F9D33EECD1B9}" sibTransId="{1ACB2B07-B483-734F-8ACD-34F3927F0291}"/>
    <dgm:cxn modelId="{9B18F6A8-BE3D-0C45-B674-196651D148E6}" type="presOf" srcId="{B706F863-2A52-644E-9CFC-E7B599902E78}" destId="{DCA42920-91D7-CF4D-B68E-89C8AC5A039D}" srcOrd="0" destOrd="0" presId="urn:microsoft.com/office/officeart/2008/layout/CircularPictureCallout"/>
    <dgm:cxn modelId="{E10A33B4-421E-674A-865C-CD26DD69D11F}" srcId="{4B365336-2862-3F4A-9FAE-40728EDB3904}" destId="{E6DA8B2C-BD0E-A946-8519-34DB71E06CCC}" srcOrd="1" destOrd="0" parTransId="{2C6A19A2-6964-8C49-8743-835945C15004}" sibTransId="{9F4243B5-D8C3-F64B-9E72-C3E8BC78E144}"/>
    <dgm:cxn modelId="{12E758BC-6AF0-D34A-A4B0-B68DF8120445}" type="presOf" srcId="{09514292-3E59-6046-854E-E169E5991383}" destId="{FDD7108F-00B5-FE49-B939-983024C97422}" srcOrd="0" destOrd="0" presId="urn:microsoft.com/office/officeart/2008/layout/CircularPictureCallout"/>
    <dgm:cxn modelId="{2FB7F2C0-69A0-BF46-BECC-821AC1737977}" type="presOf" srcId="{4B365336-2862-3F4A-9FAE-40728EDB3904}" destId="{6FCB7E42-B8CA-624D-AE94-5E55E39573F7}" srcOrd="0" destOrd="0" presId="urn:microsoft.com/office/officeart/2008/layout/CircularPictureCallout"/>
    <dgm:cxn modelId="{42A74EC8-C66D-EC42-A403-6A766D0D4EC4}" type="presOf" srcId="{202AAB1D-2A2F-1843-98EA-012B64E27363}" destId="{C45E63D3-CC4F-384E-B003-94B04A9358D7}" srcOrd="0" destOrd="0" presId="urn:microsoft.com/office/officeart/2008/layout/CircularPictureCallout"/>
    <dgm:cxn modelId="{5BE188DC-8B15-DC44-A22A-8D61E2D0FB7D}" srcId="{4B365336-2862-3F4A-9FAE-40728EDB3904}" destId="{CEB8A34B-8E12-4644-8154-30070E25E52D}" srcOrd="4" destOrd="0" parTransId="{6E91D4A4-75D4-9D45-A070-71F9A673A0A2}" sibTransId="{B706F863-2A52-644E-9CFC-E7B599902E78}"/>
    <dgm:cxn modelId="{04D5C2E2-AAD1-494E-B2B9-A3A6AD066771}" type="presOf" srcId="{812D0338-BA1C-4C4B-9AA7-DCBE3840564B}" destId="{617BF838-58B9-1C4E-9B42-E8215A8377EC}" srcOrd="0" destOrd="0" presId="urn:microsoft.com/office/officeart/2008/layout/CircularPictureCallout"/>
    <dgm:cxn modelId="{4329F7F0-F056-8946-B4BE-5E60DF72D999}" srcId="{4B365336-2862-3F4A-9FAE-40728EDB3904}" destId="{A2FD803A-968E-A740-AE66-51B92D88CFF0}" srcOrd="3" destOrd="0" parTransId="{CC00AC91-05E5-764F-BED4-EF62356D6DC3}" sibTransId="{09514292-3E59-6046-854E-E169E5991383}"/>
    <dgm:cxn modelId="{A1FB4BFB-EBE4-1343-B53F-556A048354C3}" type="presOf" srcId="{1ACB2B07-B483-734F-8ACD-34F3927F0291}" destId="{6967F271-25F9-3040-AECD-62B0707832D3}" srcOrd="0" destOrd="0" presId="urn:microsoft.com/office/officeart/2008/layout/CircularPictureCallout"/>
    <dgm:cxn modelId="{23E9C1AC-AECE-8F46-AAAA-4C56D3E5D363}" type="presParOf" srcId="{6FCB7E42-B8CA-624D-AE94-5E55E39573F7}" destId="{128F7B90-52EA-6C4B-8AEF-886195AB0667}" srcOrd="0" destOrd="0" presId="urn:microsoft.com/office/officeart/2008/layout/CircularPictureCallout"/>
    <dgm:cxn modelId="{2B2AD4DD-BE75-0D4F-97E1-92E9EC758286}" type="presParOf" srcId="{128F7B90-52EA-6C4B-8AEF-886195AB0667}" destId="{DED8EFF6-7562-1545-9B19-93AC0C43CF2B}" srcOrd="0" destOrd="0" presId="urn:microsoft.com/office/officeart/2008/layout/CircularPictureCallout"/>
    <dgm:cxn modelId="{1FBE7A42-3E49-7E47-9A63-BDF3CD1E9918}" type="presParOf" srcId="{DED8EFF6-7562-1545-9B19-93AC0C43CF2B}" destId="{1D5B5CEB-5C76-B441-92D6-D4F06E0BF8FE}" srcOrd="0" destOrd="0" presId="urn:microsoft.com/office/officeart/2008/layout/CircularPictureCallout"/>
    <dgm:cxn modelId="{14364233-E68D-5447-853A-B66428CEC794}" type="presParOf" srcId="{128F7B90-52EA-6C4B-8AEF-886195AB0667}" destId="{617BF838-58B9-1C4E-9B42-E8215A8377EC}" srcOrd="1" destOrd="0" presId="urn:microsoft.com/office/officeart/2008/layout/CircularPictureCallout"/>
    <dgm:cxn modelId="{CB3F1D78-748F-1F48-AB7A-D58295011C09}" type="presParOf" srcId="{128F7B90-52EA-6C4B-8AEF-886195AB0667}" destId="{E0034155-8B09-EB44-A5AE-C249069EBC50}" srcOrd="2" destOrd="0" presId="urn:microsoft.com/office/officeart/2008/layout/CircularPictureCallout"/>
    <dgm:cxn modelId="{DF935776-E792-E846-B7EF-5C306D9F1434}" type="presParOf" srcId="{E0034155-8B09-EB44-A5AE-C249069EBC50}" destId="{7524DDF2-1DAF-E547-A3DC-F0C6B6982380}" srcOrd="0" destOrd="0" presId="urn:microsoft.com/office/officeart/2008/layout/CircularPictureCallout"/>
    <dgm:cxn modelId="{86353B6E-A333-7542-B4AA-1BA5E19834BD}" type="presParOf" srcId="{128F7B90-52EA-6C4B-8AEF-886195AB0667}" destId="{62B43216-8223-0E45-8E3B-8A1552E3B659}" srcOrd="3" destOrd="0" presId="urn:microsoft.com/office/officeart/2008/layout/CircularPictureCallout"/>
    <dgm:cxn modelId="{C2114588-4B7C-C546-A22E-8815899DD63F}" type="presParOf" srcId="{128F7B90-52EA-6C4B-8AEF-886195AB0667}" destId="{326C486F-15AA-7E41-9C94-362FC015A75C}" srcOrd="4" destOrd="0" presId="urn:microsoft.com/office/officeart/2008/layout/CircularPictureCallout"/>
    <dgm:cxn modelId="{2DF9586F-C22F-7F41-955E-A6F2CF3FA521}" type="presParOf" srcId="{326C486F-15AA-7E41-9C94-362FC015A75C}" destId="{2649E0BB-9219-6C4F-918B-EB32C716A4E5}" srcOrd="0" destOrd="0" presId="urn:microsoft.com/office/officeart/2008/layout/CircularPictureCallout"/>
    <dgm:cxn modelId="{87DF719C-63EA-FF4E-B07D-7C08DD739500}" type="presParOf" srcId="{128F7B90-52EA-6C4B-8AEF-886195AB0667}" destId="{BCD1BC34-679A-A94A-A436-1F0B08626633}" srcOrd="5" destOrd="0" presId="urn:microsoft.com/office/officeart/2008/layout/CircularPictureCallout"/>
    <dgm:cxn modelId="{C424BD0C-B02E-2743-A24A-58220E61D3E7}" type="presParOf" srcId="{BCD1BC34-679A-A94A-A436-1F0B08626633}" destId="{6967F271-25F9-3040-AECD-62B0707832D3}" srcOrd="0" destOrd="0" presId="urn:microsoft.com/office/officeart/2008/layout/CircularPictureCallout"/>
    <dgm:cxn modelId="{E3563259-DE38-F840-911E-3F536D93D50A}" type="presParOf" srcId="{128F7B90-52EA-6C4B-8AEF-886195AB0667}" destId="{0756D102-EFF6-C546-A426-BD8CAAFDD1D9}" srcOrd="6" destOrd="0" presId="urn:microsoft.com/office/officeart/2008/layout/CircularPictureCallout"/>
    <dgm:cxn modelId="{D209AC8C-EF7F-9541-A062-DFDE0F21B9E4}" type="presParOf" srcId="{128F7B90-52EA-6C4B-8AEF-886195AB0667}" destId="{531A33B9-5F18-F644-B74D-4BE5C9F401EB}" srcOrd="7" destOrd="0" presId="urn:microsoft.com/office/officeart/2008/layout/CircularPictureCallout"/>
    <dgm:cxn modelId="{4F520F24-DD33-CD4F-8677-C40FFCEB84AB}" type="presParOf" srcId="{531A33B9-5F18-F644-B74D-4BE5C9F401EB}" destId="{C45E63D3-CC4F-384E-B003-94B04A9358D7}" srcOrd="0" destOrd="0" presId="urn:microsoft.com/office/officeart/2008/layout/CircularPictureCallout"/>
    <dgm:cxn modelId="{65380706-06C4-F941-AE9C-B35823FBB32C}" type="presParOf" srcId="{128F7B90-52EA-6C4B-8AEF-886195AB0667}" destId="{4B4FC596-0BB9-D040-9E57-FD7EC3538862}" srcOrd="8" destOrd="0" presId="urn:microsoft.com/office/officeart/2008/layout/CircularPictureCallout"/>
    <dgm:cxn modelId="{3F431246-1D96-8C4C-BFE0-69324D6611F0}" type="presParOf" srcId="{4B4FC596-0BB9-D040-9E57-FD7EC3538862}" destId="{FDD7108F-00B5-FE49-B939-983024C97422}" srcOrd="0" destOrd="0" presId="urn:microsoft.com/office/officeart/2008/layout/CircularPictureCallout"/>
    <dgm:cxn modelId="{70F6A79A-1AE5-524F-921F-736788BE473E}" type="presParOf" srcId="{128F7B90-52EA-6C4B-8AEF-886195AB0667}" destId="{7A057B1C-EEDD-604D-BB85-FEE1C0D304B8}" srcOrd="9" destOrd="0" presId="urn:microsoft.com/office/officeart/2008/layout/CircularPictureCallout"/>
    <dgm:cxn modelId="{80880CC3-51C4-5240-B849-D62633608852}" type="presParOf" srcId="{128F7B90-52EA-6C4B-8AEF-886195AB0667}" destId="{BAF3E48E-DF06-F149-BC9D-D64D131361C6}" srcOrd="10" destOrd="0" presId="urn:microsoft.com/office/officeart/2008/layout/CircularPictureCallout"/>
    <dgm:cxn modelId="{7914E793-8766-C046-8A34-586CC95C430D}" type="presParOf" srcId="{BAF3E48E-DF06-F149-BC9D-D64D131361C6}" destId="{AE66CF28-BA2F-E143-9971-F197113D510A}" srcOrd="0" destOrd="0" presId="urn:microsoft.com/office/officeart/2008/layout/CircularPictureCallout"/>
    <dgm:cxn modelId="{B1318585-287E-524B-8B5A-8CC598665D49}" type="presParOf" srcId="{128F7B90-52EA-6C4B-8AEF-886195AB0667}" destId="{6214F063-22BE-B04D-99BC-E2DAF77EE502}" srcOrd="11" destOrd="0" presId="urn:microsoft.com/office/officeart/2008/layout/CircularPictureCallout"/>
    <dgm:cxn modelId="{193C2E00-D018-924B-A539-6562B8488B5E}" type="presParOf" srcId="{6214F063-22BE-B04D-99BC-E2DAF77EE502}" destId="{DCA42920-91D7-CF4D-B68E-89C8AC5A039D}" srcOrd="0" destOrd="0" presId="urn:microsoft.com/office/officeart/2008/layout/CircularPictureCallout"/>
    <dgm:cxn modelId="{D49126BA-3A7B-5748-A0F9-31B3B39AAC3B}" type="presParOf" srcId="{128F7B90-52EA-6C4B-8AEF-886195AB0667}" destId="{3D6AAF26-3AAE-4F41-B003-49B308BE63CC}" srcOrd="12" destOrd="0" presId="urn:microsoft.com/office/officeart/2008/layout/CircularPictureCallout"/>
    <dgm:cxn modelId="{D4E91686-7A4F-8F4A-81D8-D57A52710AC6}" type="presParOf" srcId="{128F7B90-52EA-6C4B-8AEF-886195AB0667}" destId="{F310C8E5-D7D4-9D4D-8481-5CB6CA75F936}" srcOrd="13" destOrd="0" presId="urn:microsoft.com/office/officeart/2008/layout/CircularPictureCallout"/>
    <dgm:cxn modelId="{68BB2E78-ECF4-B243-9013-6D551007C288}" type="presParOf" srcId="{F310C8E5-D7D4-9D4D-8481-5CB6CA75F936}" destId="{F73532E7-2C2D-9D40-BD07-4252AB59DA43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AAF26-3AAE-4F41-B003-49B308BE63CC}">
      <dsp:nvSpPr>
        <dsp:cNvPr id="0" name=""/>
        <dsp:cNvSpPr/>
      </dsp:nvSpPr>
      <dsp:spPr>
        <a:xfrm>
          <a:off x="1662983" y="3801178"/>
          <a:ext cx="4453426" cy="0"/>
        </a:xfrm>
        <a:prstGeom prst="line">
          <a:avLst/>
        </a:prstGeom>
        <a:noFill/>
        <a:ln w="9525" cap="flat" cmpd="sng" algn="ctr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57B1C-EEDD-604D-BB85-FEE1C0D304B8}">
      <dsp:nvSpPr>
        <dsp:cNvPr id="0" name=""/>
        <dsp:cNvSpPr/>
      </dsp:nvSpPr>
      <dsp:spPr>
        <a:xfrm>
          <a:off x="2445013" y="2543738"/>
          <a:ext cx="2302025" cy="0"/>
        </a:xfrm>
        <a:prstGeom prst="line">
          <a:avLst/>
        </a:prstGeom>
        <a:noFill/>
        <a:ln w="9525" cap="flat" cmpd="sng" algn="ctr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56D102-EFF6-C546-A426-BD8CAAFDD1D9}">
      <dsp:nvSpPr>
        <dsp:cNvPr id="0" name=""/>
        <dsp:cNvSpPr/>
      </dsp:nvSpPr>
      <dsp:spPr>
        <a:xfrm>
          <a:off x="2238345" y="1419862"/>
          <a:ext cx="2532217" cy="0"/>
        </a:xfrm>
        <a:prstGeom prst="line">
          <a:avLst/>
        </a:prstGeom>
        <a:noFill/>
        <a:ln w="9525" cap="flat" cmpd="sng" algn="ctr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B43216-8223-0E45-8E3B-8A1552E3B659}">
      <dsp:nvSpPr>
        <dsp:cNvPr id="0" name=""/>
        <dsp:cNvSpPr/>
      </dsp:nvSpPr>
      <dsp:spPr>
        <a:xfrm>
          <a:off x="1689125" y="469375"/>
          <a:ext cx="4453426" cy="0"/>
        </a:xfrm>
        <a:prstGeom prst="line">
          <a:avLst/>
        </a:prstGeom>
        <a:noFill/>
        <a:ln w="9525" cap="flat" cmpd="sng" algn="ctr">
          <a:gradFill flip="none" rotWithShape="1">
            <a:gsLst>
              <a:gs pos="1700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86000">
                <a:schemeClr val="bg1"/>
              </a:gs>
            </a:gsLst>
            <a:lin ang="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5B5CEB-5C76-B441-92D6-D4F06E0BF8FE}">
      <dsp:nvSpPr>
        <dsp:cNvPr id="0" name=""/>
        <dsp:cNvSpPr/>
      </dsp:nvSpPr>
      <dsp:spPr>
        <a:xfrm>
          <a:off x="286842" y="441986"/>
          <a:ext cx="3375889" cy="342214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9050" cap="flat" cmpd="sng" algn="ctr">
          <a:noFill/>
          <a:prstDash val="solid"/>
          <a:miter lim="800000"/>
        </a:ln>
        <a:effectLst>
          <a:outerShdw blurRad="431800" dist="38100" dir="8100000" sx="101000" sy="101000" algn="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BF838-58B9-1C4E-9B42-E8215A8377EC}">
      <dsp:nvSpPr>
        <dsp:cNvPr id="0" name=""/>
        <dsp:cNvSpPr/>
      </dsp:nvSpPr>
      <dsp:spPr>
        <a:xfrm>
          <a:off x="528003" y="2293214"/>
          <a:ext cx="2893568" cy="149199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0" b="0" i="0" kern="120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sp:txBody>
      <dsp:txXfrm>
        <a:off x="528003" y="2293214"/>
        <a:ext cx="2893568" cy="1491996"/>
      </dsp:txXfrm>
    </dsp:sp>
    <dsp:sp modelId="{7524DDF2-1DAF-E547-A3DC-F0C6B6982380}">
      <dsp:nvSpPr>
        <dsp:cNvPr id="0" name=""/>
        <dsp:cNvSpPr/>
      </dsp:nvSpPr>
      <dsp:spPr>
        <a:xfrm>
          <a:off x="5332392" y="71700"/>
          <a:ext cx="693071" cy="751737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l="-4000" r="-4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9E0BB-9219-6C4F-918B-EB32C716A4E5}">
      <dsp:nvSpPr>
        <dsp:cNvPr id="0" name=""/>
        <dsp:cNvSpPr/>
      </dsp:nvSpPr>
      <dsp:spPr>
        <a:xfrm>
          <a:off x="6086948" y="69740"/>
          <a:ext cx="5233147" cy="751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Robots</a:t>
          </a:r>
          <a:r>
            <a:rPr lang="en-US" sz="1800" b="1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support</a:t>
          </a:r>
          <a:r>
            <a:rPr lang="en-US" sz="1800" b="1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has become more and more extensive in recent years, in the context of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S&amp;R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operations.</a:t>
          </a:r>
          <a:endParaRPr lang="it-IT" sz="1800" b="0" i="0" kern="120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sp:txBody>
      <dsp:txXfrm>
        <a:off x="6086948" y="69740"/>
        <a:ext cx="5233147" cy="751359"/>
      </dsp:txXfrm>
    </dsp:sp>
    <dsp:sp modelId="{6967F271-25F9-3040-AECD-62B0707832D3}">
      <dsp:nvSpPr>
        <dsp:cNvPr id="0" name=""/>
        <dsp:cNvSpPr/>
      </dsp:nvSpPr>
      <dsp:spPr>
        <a:xfrm>
          <a:off x="4333874" y="1045511"/>
          <a:ext cx="741203" cy="766836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E63D3-CC4F-384E-B003-94B04A9358D7}">
      <dsp:nvSpPr>
        <dsp:cNvPr id="0" name=""/>
        <dsp:cNvSpPr/>
      </dsp:nvSpPr>
      <dsp:spPr>
        <a:xfrm>
          <a:off x="5207810" y="977014"/>
          <a:ext cx="5971461" cy="99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 particular field of S&amp;R missions focuses on high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mountain scenarios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, in which UAVs are tasked with localizing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avalanche victims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.</a:t>
          </a:r>
          <a:endParaRPr lang="it-IT" sz="1800" b="0" i="0" kern="120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sp:txBody>
      <dsp:txXfrm>
        <a:off x="5207810" y="977014"/>
        <a:ext cx="5971461" cy="994664"/>
      </dsp:txXfrm>
    </dsp:sp>
    <dsp:sp modelId="{FDD7108F-00B5-FE49-B939-983024C97422}">
      <dsp:nvSpPr>
        <dsp:cNvPr id="0" name=""/>
        <dsp:cNvSpPr/>
      </dsp:nvSpPr>
      <dsp:spPr>
        <a:xfrm>
          <a:off x="4153472" y="1920705"/>
          <a:ext cx="1200619" cy="1177463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6CF28-BA2F-E143-9971-F197113D510A}">
      <dsp:nvSpPr>
        <dsp:cNvPr id="0" name=""/>
        <dsp:cNvSpPr/>
      </dsp:nvSpPr>
      <dsp:spPr>
        <a:xfrm>
          <a:off x="5224753" y="2064344"/>
          <a:ext cx="5974840" cy="994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Demanding time constraint: victims have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93% survival rate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within the first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15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min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, which drops to 25% after 45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min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due to hypothermia</a:t>
          </a:r>
          <a:r>
            <a:rPr lang="en-US" sz="16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.</a:t>
          </a:r>
          <a:endParaRPr lang="it-IT" sz="1600" b="0" i="0" kern="120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sp:txBody>
      <dsp:txXfrm>
        <a:off x="5224753" y="2064344"/>
        <a:ext cx="5974840" cy="994664"/>
      </dsp:txXfrm>
    </dsp:sp>
    <dsp:sp modelId="{DCA42920-91D7-CF4D-B68E-89C8AC5A039D}">
      <dsp:nvSpPr>
        <dsp:cNvPr id="0" name=""/>
        <dsp:cNvSpPr/>
      </dsp:nvSpPr>
      <dsp:spPr>
        <a:xfrm>
          <a:off x="5241470" y="3390202"/>
          <a:ext cx="725895" cy="749548"/>
        </a:xfrm>
        <a:prstGeom prst="ellipse">
          <a:avLst/>
        </a:prstGeom>
        <a:blipFill rotWithShape="1"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532E7-2C2D-9D40-BD07-4252AB59DA43}">
      <dsp:nvSpPr>
        <dsp:cNvPr id="0" name=""/>
        <dsp:cNvSpPr/>
      </dsp:nvSpPr>
      <dsp:spPr>
        <a:xfrm>
          <a:off x="5927257" y="3310062"/>
          <a:ext cx="5232899" cy="1181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Electromagnetic sensors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are most accurate, fastest and can operate in noisy environments.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ARTVAs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rPr>
            <a:t> are most used in both human and robot-conducted operations; they operate at 457 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kHz and have a </a:t>
          </a:r>
          <a:r>
            <a:rPr lang="en-US" sz="1800" b="1" i="0" kern="1200" dirty="0">
              <a:solidFill>
                <a:schemeClr val="tx1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maximum range</a:t>
          </a:r>
          <a:r>
            <a:rPr lang="en-US" sz="1800" b="0" i="0" kern="1200" dirty="0">
              <a:solidFill>
                <a:srgbClr val="000000"/>
              </a:solidFill>
              <a:latin typeface="Aptos Light" panose="020B0004020202020204" pitchFamily="34" charset="0"/>
              <a:ea typeface="Cambria Math" panose="02040503050406030204" pitchFamily="18" charset="0"/>
              <a:cs typeface="Times New Roman" panose="02020603050405020304" pitchFamily="18" charset="0"/>
            </a:rPr>
            <a:t> of 80 m ca. (3 antennas).</a:t>
          </a:r>
          <a:endParaRPr lang="it-IT" sz="1800" b="0" i="0" kern="1200" dirty="0">
            <a:solidFill>
              <a:srgbClr val="000000"/>
            </a:solidFill>
            <a:latin typeface="Aptos Light" panose="020B0004020202020204" pitchFamily="34" charset="0"/>
            <a:cs typeface="Times New Roman" panose="02020603050405020304" pitchFamily="18" charset="0"/>
          </a:endParaRPr>
        </a:p>
      </dsp:txBody>
      <dsp:txXfrm>
        <a:off x="5927257" y="3310062"/>
        <a:ext cx="5232899" cy="1181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9DEBB-12E4-4B95-B8EB-BED1394A6940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00E50-BD89-400B-95F4-A1035DBF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08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7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2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input ma reference e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72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Rotor velocities hide </a:t>
            </a:r>
            <a:r>
              <a:rPr lang="en-US"/>
              <a:t>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0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9B85-5014-73DF-9FE5-2FAC2F7C3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6D972-13EF-B28E-7974-3C3A47061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A17F5B-7FA5-1F2E-4AA6-E91DBA5D9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analyzed in depth the signal generation and developed a modification of the PSO algorithm that works in different </a:t>
            </a:r>
            <a:r>
              <a:rPr lang="en-US"/>
              <a:t>cases.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6932D-6247-535E-F995-3C237D796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6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6A84-3204-10E0-6931-11D0CA73F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4231CD9-B1AE-2FBC-9307-CC1BD0E42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01D109C-031E-145B-A4ED-30B655A6B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5FF57E-B3FB-CDE1-0EF4-224F37A49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7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491E5-8225-EB28-1B4E-98BE99CE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0D4346-A81A-43EE-E9FE-C7D095F38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4C9FEC3-ACC7-FF0A-2147-F0FBF402E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Asusntion quasi static  meaning the wavelength is bigger than the distance between p and origin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E255CF-0C65-F39B-BE01-4EE746604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00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0A353-4CA5-6940-F237-2119E37C0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58DBA77-01A8-3EE8-60B3-95C42CC93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A9EF58C-DDA8-C169-51A5-136597185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866CD9-2CF2-E854-F4EF-66ACD805D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Quasi hovering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8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3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2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00E50-BD89-400B-95F4-A1035DBF90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45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3A6D-CF98-F504-3B2E-505812074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0658A-ADF5-B892-876E-2F9616F24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C221-930F-CE43-A3A8-B1E4FC6E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5C5AD-9E80-02FC-816C-3224C6612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64FF5-7B95-FC47-BCD0-4959B6CE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1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BD24-A5CD-CBCF-B173-19A13398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1554E-73B4-21E6-32F4-670271B2A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CBA23-B630-E122-C948-C5FB2624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5BA84-14EA-6667-159B-96631039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8631-5063-6E6E-A340-5AEF7150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3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B98DA-6F50-3ED0-F86C-A8BC5E9D97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1D003-D846-6AB4-6B36-FE84D1DB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788C3-E44B-49EF-6478-3A68CB67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0681-C672-19B2-6079-15CF3AB7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BD0C-09D1-001F-BC26-AF247034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32AE94-E817-46CA-B617-4A33B1645E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88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A1C6-8999-24D9-EADD-85B4DDC5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9772-82B2-7BE9-ABB8-2A68A513F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90602"/>
            <a:ext cx="10515602" cy="5295898"/>
          </a:xfrm>
        </p:spPr>
        <p:txBody>
          <a:bodyPr anchor="ctr"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A59833-B80B-8833-E638-34071785B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E057A08-CFAA-42F0-954F-1DB1C607B935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31FDD0D-C673-C290-BA90-FB64AD31B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B3EE094-690E-7A73-DECD-937DF3A15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32AE94-E817-46CA-B617-4A33B1645E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821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3BD37-AD29-A1E5-44B7-6A0B99892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C974E-F58C-42C2-8389-B90AD617F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095DA-FF32-E4DF-3607-557B0AD1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22E24-7965-DA22-3ED2-3CD4270A25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9557A5-933B-CB88-E4C3-E270EDFC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9576"/>
            <a:ext cx="10515601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CE2776B-9EA3-BA3F-4F59-BDDB602FF9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6081" y="990601"/>
            <a:ext cx="10515601" cy="690562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2B3352F-1D57-F686-219D-83A038B81C4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E057A08-CFAA-42F0-954F-1DB1C607B935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46A69FF-3AE0-3C84-7E37-3F31F1D9E93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092032A-AC18-230F-F0BB-12467ABC42A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32AE94-E817-46CA-B617-4A33B1645E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10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0376C-8EC2-9A34-7C75-09D066D67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343275" y="990601"/>
            <a:ext cx="8012642" cy="4870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BA44C-1249-575C-160B-924E6904F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082" y="990601"/>
            <a:ext cx="2507193" cy="4878387"/>
          </a:xfrm>
        </p:spPr>
        <p:txBody>
          <a:bodyPr/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761AF5A-BBD8-813E-46F3-694BF235028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E057A08-CFAA-42F0-954F-1DB1C607B935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9866BB5-D371-5280-C3E5-E5401F9ECC4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0013F2D-7CEB-F786-CF46-947CE5E85B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32AE94-E817-46CA-B617-4A33B1645E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257BBA-8A73-0537-AD86-D58AB1FB0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9576"/>
            <a:ext cx="10515601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7029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7A9A4-992C-D746-B383-48BE71059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8AA58-4138-4DCC-79BE-F1FD58A1F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E0F89-5CA7-38AD-CDF4-29E37830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4924300-EBC9-4586-8F00-A7999EBA5D8C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69075-3FE6-6800-56E3-821F727F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EC5D30D6-0F0A-4370-A00E-DD82C6B8840F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2B78365-1121-F597-F065-777EEC591A0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175665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8FED-3C81-2858-2234-6B00094B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83F97-7B48-0409-1A82-F72295386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3C9A7-3183-6813-8F1A-9B6A8D34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969CFD-D8C6-4F0F-8E3C-680CA548E3F7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A553-8F3D-FDAA-C8DB-5E8317FA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396252A-0CED-435C-A1A7-BB756E83CF64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7A0E65F-F359-6994-CD88-44BCE40A370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654553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451F5-3150-709B-9924-F3390C50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8039-E752-7DBB-9293-6B73F027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2F224-87CF-4200-8187-38AC7A2C6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643F-3170-3826-74FC-9D25C9EA76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B75E956-2E99-4C6D-8BC2-F2EC66AF5ACF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DAC30-3BE2-248B-D852-AB5786AE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972A213E-785C-44D6-A6E2-BC2DC63486BF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99DBEF9-9528-A8AD-11A3-04F25359DF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475483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0E919-CF17-5C90-10C6-7EAC80EE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0955C7-B71F-B7FD-B639-A71AAA41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7D5388-56AA-4CDA-A38B-0B426ECD525B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9D591-A0CF-9F2A-7FA7-DF786185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9D4D8C5-A5B1-4084-B0D1-D96574E71C48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1BAEE-4C0F-E02E-2641-5ABC4D73188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727847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09799B-9C4A-D01A-3B45-74793DE6C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EBE873E-DFB3-4FDD-9C21-C9148D193347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F4E48-22FF-6ACA-2FD9-F78E3E71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1C62758F-AC2E-4D3D-B8A9-0B392DA8E55B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AC2611-BE07-4C56-2B5B-4292589C00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226267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062B-9277-B650-FA22-F16865D5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5E5A2-B985-1B9F-8FDF-C931B1C3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DD745-6D00-73FB-CE1F-CA50AA09D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83923-8166-CDB6-3383-1A5AF4629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FBA2E-40C0-83EC-8BD5-623EF9F8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7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357A-7D24-4758-158E-2E7B8664A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7EDC-573E-3689-24D3-F6185DCB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63E06-0F0B-1DAF-A929-068F347B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F192EC-B0E0-8AC5-AD1D-61972439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E67F998-668A-490E-9290-7DD35FA1776E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AFC0C-34B0-BF84-E52F-1F8096EC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F6FFCF3E-ABBC-452F-9190-FC8E20961BF7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F71A26F-4453-020E-93C9-EA5C3F14BB1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784040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A3E8-68A9-757E-19C4-3E527CC1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8" y="409576"/>
            <a:ext cx="10079567" cy="581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C793C-EAAA-04B2-C1D7-A3A30FABAE7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8" y="1752600"/>
            <a:ext cx="4938183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D5EE0-D491-8BD7-9E20-33E84FE30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2EEC-5B97-B3F0-CEA9-734776C9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928EA85-570C-4610-9432-B6B147E73E53}" type="datetime1">
              <a:rPr lang="it-IT" altLang="en-US" smtClean="0"/>
              <a:t>03/02/2025</a:t>
            </a:fld>
            <a:endParaRPr lang="it-IT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1EF64-9791-ABA3-CBB8-40B6758A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83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9686804-3E2B-4837-B920-6E41BD3BD72F}" type="slidenum">
              <a:rPr lang="it-IT" altLang="en-US"/>
              <a:pPr/>
              <a:t>‹#›</a:t>
            </a:fld>
            <a:endParaRPr lang="it-IT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89438F6-4434-0837-F28A-3CE4C3AB759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25600" y="614838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altLang="en-US" dirty="0"/>
              <a:t>Localization of Avalanche Victims by a Team of UAVs</a:t>
            </a:r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3107562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DA00-A4CD-F06C-A8F5-1C0611FC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BBDEA-0797-2368-BD9F-80857B421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CA421-D98A-9CEB-AD73-5DCCE1FAE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14392-0311-DACD-6B62-3B1C2B87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30811-3F34-3CAF-00C5-0DBE6479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5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EC59-C929-600A-9BE3-74C41C5D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B2822-9006-0796-8C9E-2F372542B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B9F8B-F06E-411E-315C-1C8D86E71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C2A9D-2F95-AB35-CC8D-9A603FAF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424FE-0EFB-63AE-976F-E9CA9BE9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D7E22-72BC-88F5-ACE8-BBAFBB0A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945-AE7B-F7E1-96C7-816D75F32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7AFA8-4804-936E-E082-6363DCC88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9A114-81BE-8BDE-55B5-308AD8F43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70A9AF-4DC9-6F98-A0E9-66EAA1A9B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1C8A9-266F-310C-05F2-30E9BF9DB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39BC3-949D-3014-0D87-01808D25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07EF1-61F4-48D8-B5A0-95A95745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DD22B-C466-F3B9-B19E-0683D4F6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08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65184-62E5-CA8A-656F-520DB45D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AB413-82C1-8965-E5D6-CA981210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BA965-9608-66B1-2615-5F44EB3F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B0413-71F8-3BFE-3AE5-B237F3DF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91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80D5C-43B5-A2C9-365D-EB8EE947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FFB61-F4EC-D3F6-02E7-0FEA3925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E8D33-BA08-7D07-3FCE-C2D20B965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7275-B9EA-0212-C3BB-ACE35530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E1E5-5761-2AD0-5BFE-59B06CD2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04324-2FDA-D9BD-E15F-AC995E9AE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CEFE8-02E1-AA93-611F-896EDB39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1CD14-8096-6135-0D26-D31FC0845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EC75-60C6-45E5-7191-4741B695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3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62E0E-EAB2-2A5E-75DB-857A8995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DE557-D558-87EF-B82F-1BA088B755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C0031-9BCF-7A4E-540A-15B36AD77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0FC64-DDC0-7D33-AA9A-1BD3FE926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6C0FE-34B7-5291-3042-AF1F5F7E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E7C08-59C3-FC91-08DE-4B8C23D2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1A404-834D-1CF5-F702-7C01D2013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5F6C1-765D-D7C1-7E67-A37E04615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8CFF2-A3D6-56CB-2CE3-5B2C6823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57A08-CFAA-42F0-954F-1DB1C607B935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5F12-9D3C-3639-CB86-C2DC930B1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14D5B-5F50-5E66-FF6B-4ED2A2120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2AE94-E817-46CA-B617-4A33B1645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>
            <a:extLst>
              <a:ext uri="{FF2B5EF4-FFF2-40B4-BE49-F238E27FC236}">
                <a16:creationId xmlns:a16="http://schemas.microsoft.com/office/drawing/2014/main" id="{CE3CE61D-CADC-518E-7E5C-FA76D82FFBAE}"/>
              </a:ext>
            </a:extLst>
          </p:cNvPr>
          <p:cNvSpPr>
            <a:spLocks noChangeArrowheads="1"/>
          </p:cNvSpPr>
          <p:nvPr userDrawn="1"/>
        </p:nvSpPr>
        <p:spPr bwMode="auto">
          <a:xfrm flipV="1">
            <a:off x="0" y="6340475"/>
            <a:ext cx="12192000" cy="533400"/>
          </a:xfrm>
          <a:prstGeom prst="rect">
            <a:avLst/>
          </a:prstGeom>
          <a:solidFill>
            <a:srgbClr val="8224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1800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419B72F-8430-3F8A-CC25-284600A34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409576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15811C7-DA6D-6E2C-3039-1E814ACC2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1" y="1466851"/>
            <a:ext cx="105156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 dirty="0"/>
              <a:t>Fare clic per modificare gli stili del testo dello schema</a:t>
            </a:r>
          </a:p>
          <a:p>
            <a:pPr lvl="1"/>
            <a:r>
              <a:rPr lang="it-IT" altLang="en-US" dirty="0"/>
              <a:t>Secondo livello</a:t>
            </a:r>
          </a:p>
          <a:p>
            <a:pPr lvl="2"/>
            <a:r>
              <a:rPr lang="it-IT" altLang="en-US" dirty="0"/>
              <a:t>Terzo livello</a:t>
            </a:r>
          </a:p>
          <a:p>
            <a:pPr lvl="3"/>
            <a:r>
              <a:rPr lang="it-IT" altLang="en-US" dirty="0"/>
              <a:t>Quarto livello</a:t>
            </a:r>
          </a:p>
          <a:p>
            <a:pPr lvl="4"/>
            <a:r>
              <a:rPr lang="it-IT" altLang="en-US" dirty="0"/>
              <a:t>Quinto livello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08DC10C-37F3-9EE3-7738-18E1E6737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E057A08-CFAA-42F0-954F-1DB1C607B935}" type="datetimeFigureOut">
              <a:rPr lang="en-US" smtClean="0"/>
              <a:pPr/>
              <a:t>2/3/2025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3EC18B6-429C-593D-2ABB-4C830CD82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DCB228B-72B2-E9E4-9A6E-82C8E1719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232AE94-E817-46CA-B617-4A33B1645E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4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69" r:id="rId3"/>
    <p:sldLayoutId id="2147483661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70" r:id="rId10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tags" Target="../tags/tag15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56.svg"/><Relationship Id="rId10" Type="http://schemas.openxmlformats.org/officeDocument/2006/relationships/image" Target="../media/image51.png"/><Relationship Id="rId4" Type="http://schemas.openxmlformats.org/officeDocument/2006/relationships/tags" Target="../tags/tag16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9.jpe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1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65.png"/><Relationship Id="rId5" Type="http://schemas.openxmlformats.org/officeDocument/2006/relationships/tags" Target="../tags/tag23.xml"/><Relationship Id="rId10" Type="http://schemas.openxmlformats.org/officeDocument/2006/relationships/image" Target="../media/image64.png"/><Relationship Id="rId4" Type="http://schemas.openxmlformats.org/officeDocument/2006/relationships/tags" Target="../tags/tag22.xml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5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74.png"/><Relationship Id="rId5" Type="http://schemas.openxmlformats.org/officeDocument/2006/relationships/image" Target="../media/image77.jpe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3" Type="http://schemas.openxmlformats.org/officeDocument/2006/relationships/tags" Target="../tags/tag3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microsoft.com/office/2007/relationships/hdphoto" Target="../media/hdphoto1.wdp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3.wdp"/><Relationship Id="rId11" Type="http://schemas.openxmlformats.org/officeDocument/2006/relationships/image" Target="../media/image26.jpg"/><Relationship Id="rId5" Type="http://schemas.openxmlformats.org/officeDocument/2006/relationships/image" Target="../media/image22.png"/><Relationship Id="rId10" Type="http://schemas.openxmlformats.org/officeDocument/2006/relationships/image" Target="../media/image25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.xml"/><Relationship Id="rId7" Type="http://schemas.openxmlformats.org/officeDocument/2006/relationships/image" Target="../media/image25.jpeg"/><Relationship Id="rId12" Type="http://schemas.openxmlformats.org/officeDocument/2006/relationships/image" Target="../media/image3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0.jp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tags" Target="../tags/tag8.xml"/><Relationship Id="rId7" Type="http://schemas.openxmlformats.org/officeDocument/2006/relationships/image" Target="../media/image33.jpg"/><Relationship Id="rId12" Type="http://schemas.openxmlformats.org/officeDocument/2006/relationships/image" Target="../media/image3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5.png"/><Relationship Id="rId4" Type="http://schemas.openxmlformats.org/officeDocument/2006/relationships/tags" Target="../tags/tag9.xml"/><Relationship Id="rId9" Type="http://schemas.microsoft.com/office/2007/relationships/hdphoto" Target="../media/hdphoto4.wdp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rone flying over a snowy mountain&#10;&#10;Description automatically generated">
            <a:extLst>
              <a:ext uri="{FF2B5EF4-FFF2-40B4-BE49-F238E27FC236}">
                <a16:creationId xmlns:a16="http://schemas.microsoft.com/office/drawing/2014/main" id="{9D622A57-ED70-2643-FF14-C2C088A2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 t="5436"/>
          <a:stretch/>
        </p:blipFill>
        <p:spPr>
          <a:xfrm>
            <a:off x="-1" y="10"/>
            <a:ext cx="871292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E9378E-26D4-390C-442E-FC6BDE7A2A2F}"/>
              </a:ext>
            </a:extLst>
          </p:cNvPr>
          <p:cNvSpPr txBox="1">
            <a:spLocks/>
          </p:cNvSpPr>
          <p:nvPr/>
        </p:nvSpPr>
        <p:spPr>
          <a:xfrm>
            <a:off x="6333185" y="1604900"/>
            <a:ext cx="5712101" cy="136554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cs typeface="Rubik Black" pitchFamily="2" charset="-79"/>
              </a:rPr>
              <a:t>Localization of Avalanche Victims by a Team </a:t>
            </a:r>
          </a:p>
          <a:p>
            <a:pPr algn="ctr"/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cs typeface="Rubik Black" pitchFamily="2" charset="-79"/>
              </a:rPr>
              <a:t>of UAV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cs typeface="Rubik Black" pitchFamily="2" charset="-79"/>
              </a:rPr>
              <a:t>s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cs typeface="Rubik Black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C0E098D-79EC-FEEF-33D6-B71D83C9CDB0}"/>
              </a:ext>
            </a:extLst>
          </p:cNvPr>
          <p:cNvSpPr txBox="1">
            <a:spLocks/>
          </p:cNvSpPr>
          <p:nvPr/>
        </p:nvSpPr>
        <p:spPr>
          <a:xfrm>
            <a:off x="6955174" y="5875524"/>
            <a:ext cx="4468116" cy="4718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Candidate: Antonio Scardino, 2020613</a:t>
            </a:r>
          </a:p>
          <a:p>
            <a:pPr marL="0" indent="0" algn="ctr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Thesis Advisor: Prof. Andrea Cristofaro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FCF52-B42B-89CC-7EF5-8BE48EA952EB}"/>
              </a:ext>
            </a:extLst>
          </p:cNvPr>
          <p:cNvSpPr txBox="1"/>
          <p:nvPr/>
        </p:nvSpPr>
        <p:spPr>
          <a:xfrm>
            <a:off x="6677773" y="3887558"/>
            <a:ext cx="502291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822433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Department of Computer, Control and Management Engineering </a:t>
            </a:r>
          </a:p>
          <a:p>
            <a:pPr algn="ctr"/>
            <a:r>
              <a:rPr lang="en-US" dirty="0">
                <a:solidFill>
                  <a:srgbClr val="822433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”</a:t>
            </a:r>
            <a:r>
              <a:rPr lang="en-US" i="1" dirty="0">
                <a:solidFill>
                  <a:srgbClr val="822433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Antonio Ruberti</a:t>
            </a:r>
            <a:r>
              <a:rPr lang="en-US" dirty="0">
                <a:solidFill>
                  <a:srgbClr val="822433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” </a:t>
            </a:r>
          </a:p>
          <a:p>
            <a:pPr algn="ctr"/>
            <a:endParaRPr lang="en-US" dirty="0">
              <a:solidFill>
                <a:srgbClr val="822433"/>
              </a:solidFill>
              <a:latin typeface="Aptos Light" panose="020B00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822433"/>
                </a:solidFill>
                <a:latin typeface="Aptos Light" panose="020B0004020202020204" pitchFamily="34" charset="0"/>
                <a:cs typeface="Arial" panose="020B0604020202020204" pitchFamily="34" charset="0"/>
              </a:rPr>
              <a:t>Master in Artificial Intelligence and Robotics</a:t>
            </a:r>
          </a:p>
        </p:txBody>
      </p:sp>
      <p:pic>
        <p:nvPicPr>
          <p:cNvPr id="4" name="Immagine 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9A46F824-EE8A-6226-A778-DDC47289B2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22" y="0"/>
            <a:ext cx="3462823" cy="1438599"/>
          </a:xfrm>
          <a:prstGeom prst="rect">
            <a:avLst/>
          </a:prstGeom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226DD510-6EED-3F9B-CA12-6581B4F94F1F}"/>
              </a:ext>
            </a:extLst>
          </p:cNvPr>
          <p:cNvCxnSpPr/>
          <p:nvPr/>
        </p:nvCxnSpPr>
        <p:spPr>
          <a:xfrm>
            <a:off x="7664332" y="3467100"/>
            <a:ext cx="3266041" cy="0"/>
          </a:xfrm>
          <a:prstGeom prst="line">
            <a:avLst/>
          </a:prstGeom>
          <a:ln>
            <a:solidFill>
              <a:srgbClr val="822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8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F64D4-0FD3-E5C1-BBD0-05FAC0DE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4">
            <a:extLst>
              <a:ext uri="{FF2B5EF4-FFF2-40B4-BE49-F238E27FC236}">
                <a16:creationId xmlns:a16="http://schemas.microsoft.com/office/drawing/2014/main" id="{EB291ACD-1C4E-6640-AE3A-DB784BFAFE4D}"/>
              </a:ext>
            </a:extLst>
          </p:cNvPr>
          <p:cNvSpPr/>
          <p:nvPr/>
        </p:nvSpPr>
        <p:spPr bwMode="auto">
          <a:xfrm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4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015A1-6B4B-D1C5-7B8D-C5F3B1BB13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C8D6A6-8736-44F6-81AD-845E4295098F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EDD02-8103-A657-276D-7BD86FC0C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5A002-A123-D423-9762-AF83DEAB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04C93AC-FCBE-4326-C599-F1F97DB2FBF4}"/>
              </a:ext>
            </a:extLst>
          </p:cNvPr>
          <p:cNvSpPr txBox="1">
            <a:spLocks/>
          </p:cNvSpPr>
          <p:nvPr/>
        </p:nvSpPr>
        <p:spPr bwMode="auto">
          <a:xfrm>
            <a:off x="838199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EXCLUSION ZONE MECHANISM</a:t>
            </a:r>
          </a:p>
        </p:txBody>
      </p:sp>
      <p:pic>
        <p:nvPicPr>
          <p:cNvPr id="17" name="Picture 6" descr="\documentclass{article}&#10;\usepackage{amsmath}&#10;\usepackage{amssymb} % For \mathbb{R}&#10;\pagestyle{empty}&#10;\begin{document}&#10;\[&#10;\mathcal{E}_j = \{ \mathbf{p} \in \mathbb{R}^3 \mid \|\mathbf{p} - \mathbf{c}_j\| &#10;\leq r_{\text{excl}} \}&#10;\]&#10;\end{document}&#10;" title="IguanaTex Bitmap Display">
            <a:extLst>
              <a:ext uri="{FF2B5EF4-FFF2-40B4-BE49-F238E27FC236}">
                <a16:creationId xmlns:a16="http://schemas.microsoft.com/office/drawing/2014/main" id="{14017F07-E834-F124-B254-F50663A999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89" y="1812501"/>
            <a:ext cx="4316020" cy="365125"/>
          </a:xfrm>
          <a:prstGeom prst="rect">
            <a:avLst/>
          </a:prstGeom>
        </p:spPr>
      </p:pic>
      <p:pic>
        <p:nvPicPr>
          <p:cNvPr id="18" name="Picture 7" descr="\documentclass{article}&#10;\usepackage{amsmath}&#10;\pagestyle{empty}&#10;\begin{document}&#10;\begin{equation*}&#10;\|\mathbf{p}_{r_l}(\tau_k) - \mathbf{p}_{r_j}(\tau_k)\| \leq r_{\text{comm}}&#10;\end{equation*}&#10;\end{document}" title="IguanaTex Bitmap Display">
            <a:extLst>
              <a:ext uri="{FF2B5EF4-FFF2-40B4-BE49-F238E27FC236}">
                <a16:creationId xmlns:a16="http://schemas.microsoft.com/office/drawing/2014/main" id="{2D6CB015-BAB5-32C1-49B4-49DF461B00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8" y="3463052"/>
            <a:ext cx="3942402" cy="365124"/>
          </a:xfrm>
          <a:prstGeom prst="rect">
            <a:avLst/>
          </a:prstGeom>
        </p:spPr>
      </p:pic>
      <p:pic>
        <p:nvPicPr>
          <p:cNvPr id="19" name="Picture 10" descr="\documentclass{article}&#10;\usepackage{amsmath}&#10;\pagestyle{empty}&#10;\begin{document}&#10;\[&#10;    \mathbf{d}_j(\tau_k) = \mathbf{c}_j(\tau_k) - \mathbf{p}_{r_j}(\tau_k)&#10;\]&#10;\end{document}" title="IguanaTex Bitmap Display">
            <a:extLst>
              <a:ext uri="{FF2B5EF4-FFF2-40B4-BE49-F238E27FC236}">
                <a16:creationId xmlns:a16="http://schemas.microsoft.com/office/drawing/2014/main" id="{2101E6C4-3456-3B2A-5CA6-AF36C951FB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69" y="5213500"/>
            <a:ext cx="3569062" cy="365125"/>
          </a:xfrm>
          <a:prstGeom prst="rect">
            <a:avLst/>
          </a:prstGeom>
        </p:spPr>
      </p:pic>
      <p:pic>
        <p:nvPicPr>
          <p:cNvPr id="21" name="Picture 11" descr="\documentclass{article}&#10;\usepackage{amsmath}&#10;\pagestyle{empty}&#10;\begin{document}&#10;\begin{equation*}&#10;        \mathbf{p}_{r_j}^{\text{goal}} = \mathbf{p}_{r_j}(\tau_k) &#10;        + \alpha \frac{\mathbf{d}_j(\tau_k)}{\|\mathbf{d}_j(\tau_k)\|}&#10;    \end{equation*}&#10;\end{document}" title="IguanaTex Bitmap Display">
            <a:extLst>
              <a:ext uri="{FF2B5EF4-FFF2-40B4-BE49-F238E27FC236}">
                <a16:creationId xmlns:a16="http://schemas.microsoft.com/office/drawing/2014/main" id="{DAA41FC9-575A-82E4-8A91-61C26E88AB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68" y="5041690"/>
            <a:ext cx="3600000" cy="70838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8133770-6EE3-CD57-E5F0-BD11F5D82524}"/>
              </a:ext>
            </a:extLst>
          </p:cNvPr>
          <p:cNvSpPr>
            <a:spLocks noChangeAspect="1"/>
          </p:cNvSpPr>
          <p:nvPr/>
        </p:nvSpPr>
        <p:spPr>
          <a:xfrm>
            <a:off x="632067" y="975675"/>
            <a:ext cx="900000" cy="900000"/>
          </a:xfrm>
          <a:prstGeom prst="ellipse">
            <a:avLst/>
          </a:prstGeom>
          <a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37710475-3C15-1BB9-617F-1E2B6B550DFF}"/>
              </a:ext>
            </a:extLst>
          </p:cNvPr>
          <p:cNvSpPr>
            <a:spLocks noChangeAspect="1"/>
          </p:cNvSpPr>
          <p:nvPr/>
        </p:nvSpPr>
        <p:spPr>
          <a:xfrm>
            <a:off x="632067" y="2478082"/>
            <a:ext cx="900000" cy="900000"/>
          </a:xfrm>
          <a:prstGeom prst="ellipse">
            <a:avLst/>
          </a:prstGeom>
          <a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609AFE8-F2BA-38F6-B2D8-69536A937783}"/>
              </a:ext>
            </a:extLst>
          </p:cNvPr>
          <p:cNvSpPr>
            <a:spLocks noChangeAspect="1"/>
          </p:cNvSpPr>
          <p:nvPr/>
        </p:nvSpPr>
        <p:spPr>
          <a:xfrm>
            <a:off x="632067" y="4225726"/>
            <a:ext cx="900000" cy="900000"/>
          </a:xfrm>
          <a:prstGeom prst="ellipse">
            <a:avLst/>
          </a:prstGeom>
          <a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08E1D8-0484-0F20-DDFD-9A34BDE03292}"/>
              </a:ext>
            </a:extLst>
          </p:cNvPr>
          <p:cNvSpPr txBox="1"/>
          <p:nvPr/>
        </p:nvSpPr>
        <p:spPr>
          <a:xfrm>
            <a:off x="1642428" y="1279375"/>
            <a:ext cx="10107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sz="1800" b="1" i="0" dirty="0">
                <a:latin typeface="Aptos Light" panose="020B0004020202020204" pitchFamily="34" charset="0"/>
                <a:cs typeface="Times New Roman" panose="02020603050405020304" pitchFamily="18" charset="0"/>
              </a:rPr>
              <a:t>Generation</a:t>
            </a:r>
            <a:r>
              <a:rPr lang="en-US" sz="1800" b="0" i="0" dirty="0"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of exclusion zone when NSS greater than a threshold, the exclusion zone is: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0F86974-6024-BD26-31AA-38A2DED03802}"/>
              </a:ext>
            </a:extLst>
          </p:cNvPr>
          <p:cNvSpPr txBox="1"/>
          <p:nvPr/>
        </p:nvSpPr>
        <p:spPr>
          <a:xfrm>
            <a:off x="1642428" y="2852572"/>
            <a:ext cx="9539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sz="1800" b="1" i="0" dirty="0">
                <a:latin typeface="Aptos Light" panose="020B0004020202020204" pitchFamily="34" charset="0"/>
                <a:cs typeface="Times New Roman" panose="02020603050405020304" pitchFamily="18" charset="0"/>
              </a:rPr>
              <a:t>Sharing </a:t>
            </a:r>
            <a:r>
              <a:rPr lang="en-US" sz="1800" b="0" i="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the exclusion zone between UAVs when in communication radius: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1DEAB0-0A78-6430-0835-DA112D7DDBE5}"/>
              </a:ext>
            </a:extLst>
          </p:cNvPr>
          <p:cNvSpPr txBox="1"/>
          <p:nvPr/>
        </p:nvSpPr>
        <p:spPr>
          <a:xfrm>
            <a:off x="1642428" y="442576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None/>
            </a:pPr>
            <a:r>
              <a:rPr lang="en-US" sz="1800" b="1" i="0" dirty="0">
                <a:latin typeface="Aptos Light" panose="020B0004020202020204" pitchFamily="34" charset="0"/>
                <a:cs typeface="Times New Roman" panose="02020603050405020304" pitchFamily="18" charset="0"/>
              </a:rPr>
              <a:t>Avoidance</a:t>
            </a:r>
            <a:r>
              <a:rPr lang="en-US" sz="1800" b="0" i="0" dirty="0"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by moving far away from the zone: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Freccia destra 40">
            <a:extLst>
              <a:ext uri="{FF2B5EF4-FFF2-40B4-BE49-F238E27FC236}">
                <a16:creationId xmlns:a16="http://schemas.microsoft.com/office/drawing/2014/main" id="{992C700A-9CFB-22CB-6528-2631126399A0}"/>
              </a:ext>
            </a:extLst>
          </p:cNvPr>
          <p:cNvSpPr/>
          <p:nvPr/>
        </p:nvSpPr>
        <p:spPr bwMode="auto">
          <a:xfrm>
            <a:off x="5730240" y="5167284"/>
            <a:ext cx="731520" cy="457200"/>
          </a:xfrm>
          <a:prstGeom prst="rightArrow">
            <a:avLst/>
          </a:prstGeom>
          <a:gradFill>
            <a:gsLst>
              <a:gs pos="62000">
                <a:srgbClr val="C89FA5"/>
              </a:gs>
              <a:gs pos="11000">
                <a:schemeClr val="accent4">
                  <a:lumMod val="0"/>
                  <a:lumOff val="100000"/>
                </a:schemeClr>
              </a:gs>
              <a:gs pos="91000">
                <a:schemeClr val="tx1"/>
              </a:gs>
            </a:gsLst>
            <a:lin ang="0" scaled="0"/>
          </a:gra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83806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7CBFCC1D-CCE5-616F-4BD4-014332981421}"/>
              </a:ext>
            </a:extLst>
          </p:cNvPr>
          <p:cNvSpPr/>
          <p:nvPr/>
        </p:nvSpPr>
        <p:spPr bwMode="auto">
          <a:xfrm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4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4A35183-2AC8-B768-029E-F9CCDDF983F6}"/>
              </a:ext>
            </a:extLst>
          </p:cNvPr>
          <p:cNvSpPr txBox="1">
            <a:spLocks/>
          </p:cNvSpPr>
          <p:nvPr/>
        </p:nvSpPr>
        <p:spPr bwMode="auto">
          <a:xfrm>
            <a:off x="838199" y="1534059"/>
            <a:ext cx="10515602" cy="529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en-US" sz="2000" b="1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Small angle approximation</a:t>
            </a: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r>
              <a:rPr lang="en-US" sz="1800" b="1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Simplified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 dynamics used for the </a:t>
            </a:r>
          </a:p>
          <a:p>
            <a:pPr marL="0" indent="0">
              <a:buFontTx/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determination of PID control laws.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6ECE-EBCF-BD85-074B-11023BA253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5119C2-B6C4-45D7-B183-BA50E23D1BE0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86DFE-2AB8-0455-193F-9CE2EE340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5D50F-9607-AE0C-5BA7-F821C84C7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\documentclass{article}&#10;\usepackage{amsmath}&#10;\pagestyle{empty}&#10;\begin{document}&#10;\begin{equation*}&#10;\begin{cases}&#10; m \ddot{\mathbf{p}}_r = T \, \mathbf{R}_r^g \, \mathbf{e}_z - m g \, \mathbf{e}_z - \mathbf{d}_f \\[6pt]&#10; \dot{\mathbf{R}}_r^g = \mathbf{R}_r^g \, \mathbf{S}({}^r\mkern-4mu\boldsymbol{\omega}) \\[6pt]&#10; {}^r\mkern-4mu\mathbf{J} \, {}^r\mkern-4mu\dot{\boldsymbol{\omega}} = &#10; - {}^r\mkern-4mu\boldsymbol{\omega} \times &#10; ({}^r\mkern-4mu\mathbf{J} \, {}^r\mkern-4mu\boldsymbol{\omega}) + \boldsymbol{\tau}_{\text{u}} + \mathbf{d}_{\tau}   &#10;\end{cases}&#10;\end{equation*}&#10;&#10;\end{document}" title="IguanaTex Bitmap Display">
            <a:extLst>
              <a:ext uri="{FF2B5EF4-FFF2-40B4-BE49-F238E27FC236}">
                <a16:creationId xmlns:a16="http://schemas.microsoft.com/office/drawing/2014/main" id="{CF20F27F-4DA1-5CBA-8B71-E5406BB71F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0" y="1279191"/>
            <a:ext cx="3968375" cy="149499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&#10;\begin{document}&#10;&#10;\begin{equation*}&#10;\begin{cases}&#10;    m \ddot{\mathbf{p}}_r = T \, \mathbf{R}_r^g \ \mathbf{e}_z - m g \, \mathbf{e}_z \\[6pt]&#10;    \mathbf{J} \, {}^r\mkern-4mu\dot{\boldsymbol{\omega}} = \boldsymbol{\tau}_{\text{u}}&#10;\end{cases}&#10;\end{equation*}&#10;&#10;\end{document}&#10;" title="IguanaTex Bitmap Display">
            <a:extLst>
              <a:ext uri="{FF2B5EF4-FFF2-40B4-BE49-F238E27FC236}">
                <a16:creationId xmlns:a16="http://schemas.microsoft.com/office/drawing/2014/main" id="{A52C6CC5-8C0E-9526-DB83-59B20CBD27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0" y="3651794"/>
            <a:ext cx="3414117" cy="109853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0BB2548-C018-AFD7-7103-6A087D50CE42}"/>
              </a:ext>
            </a:extLst>
          </p:cNvPr>
          <p:cNvSpPr txBox="1">
            <a:spLocks/>
          </p:cNvSpPr>
          <p:nvPr/>
        </p:nvSpPr>
        <p:spPr bwMode="auto">
          <a:xfrm>
            <a:off x="838199" y="198672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UAV DYNAMICS</a:t>
            </a:r>
          </a:p>
        </p:txBody>
      </p:sp>
      <p:pic>
        <p:nvPicPr>
          <p:cNvPr id="10" name="Content Placeholder 9" descr="A diagram of a quadcopter&#10;&#10;Description automatically generated">
            <a:extLst>
              <a:ext uri="{FF2B5EF4-FFF2-40B4-BE49-F238E27FC236}">
                <a16:creationId xmlns:a16="http://schemas.microsoft.com/office/drawing/2014/main" id="{557B53C4-F76B-E79E-5536-B26701986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t="3767" r="10596" b="3754"/>
          <a:stretch/>
        </p:blipFill>
        <p:spPr>
          <a:xfrm>
            <a:off x="6862916" y="1034565"/>
            <a:ext cx="3696952" cy="3657600"/>
          </a:xfrm>
        </p:spPr>
      </p:pic>
      <p:pic>
        <p:nvPicPr>
          <p:cNvPr id="11" name="Picture 10" descr="A diagram of a sphere with arrows pointing to a square">
            <a:extLst>
              <a:ext uri="{FF2B5EF4-FFF2-40B4-BE49-F238E27FC236}">
                <a16:creationId xmlns:a16="http://schemas.microsoft.com/office/drawing/2014/main" id="{C5929E97-CD95-EE67-736D-BA44AEBFA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74" y="3651794"/>
            <a:ext cx="2420470" cy="23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2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4D440-109B-0F17-A10A-C7ACAD0BF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6" y="682906"/>
                <a:ext cx="10972805" cy="5578998"/>
              </a:xfrm>
            </p:spPr>
            <p:txBody>
              <a:bodyPr/>
              <a:lstStyle/>
              <a:p>
                <a:r>
                  <a:rPr lang="en-US" sz="2000" b="1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Position Control</a:t>
                </a:r>
                <a:r>
                  <a:rPr lang="en-US" sz="20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: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ptos Light" panose="020B0004020202020204" pitchFamily="34" charset="0"/>
                  </a:rPr>
                  <a:t>Find desired thrust by driving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ptos Light" panose="020B0004020202020204" pitchFamily="34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</a:rPr>
                  <a:t>by driving 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chemeClr val="tx1"/>
                  </a:solidFill>
                  <a:latin typeface="Aptos Light" panose="020B0004020202020204" pitchFamily="34" charset="0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chemeClr val="tx1"/>
                  </a:solidFill>
                  <a:latin typeface="Aptos Light" panose="020B0004020202020204" pitchFamily="34" charset="0"/>
                </a:endParaRPr>
              </a:p>
              <a:p>
                <a:r>
                  <a:rPr lang="en-US" sz="2000" b="1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Attitude Control</a:t>
                </a:r>
                <a:r>
                  <a:rPr lang="en-US" sz="20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ptos Light" panose="020B0004020202020204" pitchFamily="34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US" sz="1800" dirty="0">
                    <a:latin typeface="Aptos Light" panose="020B0004020202020204" pitchFamily="34" charset="0"/>
                  </a:rPr>
                  <a:t>,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</a:rPr>
                  <a:t>determine desired roll, pitch and yaw angles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endParaRPr lang="en-US" sz="1800" dirty="0">
                  <a:latin typeface="Aptos Light" panose="020B0004020202020204" pitchFamily="34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Aptos Light" panose="020B0004020202020204" pitchFamily="34" charset="0"/>
                  </a:rPr>
                  <a:t>Apply PID control laws to the angles to determine the torques</a:t>
                </a:r>
                <a:endParaRPr lang="en-US" sz="2000" dirty="0">
                  <a:latin typeface="Aptos Light" panose="020B00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F4D440-109B-0F17-A10A-C7ACAD0BF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6" y="682906"/>
                <a:ext cx="10972805" cy="5578998"/>
              </a:xfrm>
              <a:blipFill>
                <a:blip r:embed="rId7"/>
                <a:stretch>
                  <a:fillRect l="-611" t="-2404" b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5D4E-185B-F28C-BBE4-F2FE84FB5F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78F2A34-62D1-46FB-A67A-7AABE8E5B568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BB70D-A2D0-435E-30C8-FFC3ABAFB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9C44F-3F53-F1BB-FCD7-ADF38E0C2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\documentclass{article}&#10;\usepackage{amsmath}&#10;\pagestyle{empty}&#10;\begin{document}&#10;\begin{equation*}&#10; T = \frac{m}{\cos\theta \cos\phi} \, \left( g + K_{p_z} e_z + K_{d_z} \dot{e}_z + \ddot{z}_d \right)&#10;    \label{eq:desired_thrust}&#10;\end{equation*}&#10;&#10;\end{document}" title="IguanaTex Bitmap Display">
            <a:extLst>
              <a:ext uri="{FF2B5EF4-FFF2-40B4-BE49-F238E27FC236}">
                <a16:creationId xmlns:a16="http://schemas.microsoft.com/office/drawing/2014/main" id="{785CC8FC-2B8A-D1B3-A768-12017BDED8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13" y="1318733"/>
            <a:ext cx="4781105" cy="539663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&#10;\begin{document}&#10;&#10;\begin{subequations}&#10;    \begin{align}&#10;        T_x = \frac{m}{T} \ddot{x}_r &amp;= \cos\psi \sin\theta \cos\phi + \sin\psi \sin\phi \nonumber \\[6pt]&#10;        T_y = \frac{m}{T} \ddot{y}_r &amp;= \sin\psi \sin\theta \cos\phi - \cos\psi \sin\phi \nonumber&#10;    \end{align}&#10;\end{subequations}&#10;&#10;&#10;\end{document}&#10;" title="IguanaTex Bitmap Display">
            <a:extLst>
              <a:ext uri="{FF2B5EF4-FFF2-40B4-BE49-F238E27FC236}">
                <a16:creationId xmlns:a16="http://schemas.microsoft.com/office/drawing/2014/main" id="{671DC903-94E5-ED6D-C1FD-9B03971657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613" y="2442899"/>
            <a:ext cx="4740774" cy="1227205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&#10;\begin{document}&#10;&#10;\begin{equation*}&#10;\begin{cases}&#10;    \phi_d =  \arcsin\left(  (T_y \cos\psi - T_x \sin\psi) \right) \\[6pt]&#10;    \theta_d = - \arcsin\left(\frac{T_x \cos\psi + T_y \sin\psi}{ \cos\phi_d } \right) \\[6pt]&#10;    \psi_d = \arctan2(\dot{y}_d, \dot{x}_d)&#10;\end{cases}&#10;\end{equation*}&#10;&#10;\end{document}&#10;" title="IguanaTex Bitmap Display">
            <a:extLst>
              <a:ext uri="{FF2B5EF4-FFF2-40B4-BE49-F238E27FC236}">
                <a16:creationId xmlns:a16="http://schemas.microsoft.com/office/drawing/2014/main" id="{E8482A86-5709-41C8-E4C1-8584BA5136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2" y="4391944"/>
            <a:ext cx="4066676" cy="144038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$e_z \to 0$&#10;&#10;&#10;\end{document}" title="IguanaTex Bitmap Display">
            <a:extLst>
              <a:ext uri="{FF2B5EF4-FFF2-40B4-BE49-F238E27FC236}">
                <a16:creationId xmlns:a16="http://schemas.microsoft.com/office/drawing/2014/main" id="{FBFB336F-6799-3B90-5714-0E34DD86C8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77" y="1011828"/>
            <a:ext cx="812832" cy="235399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$e_x$,$e_y \to 0$&#10;&#10;\end{document}" title="IguanaTex Bitmap Display">
            <a:extLst>
              <a:ext uri="{FF2B5EF4-FFF2-40B4-BE49-F238E27FC236}">
                <a16:creationId xmlns:a16="http://schemas.microsoft.com/office/drawing/2014/main" id="{C1D5C0C9-7BAF-887A-6DDD-F4C24DBF4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75" y="2019711"/>
            <a:ext cx="1111974" cy="2602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25ECB-9548-0A18-8C22-CA2F89121D76}"/>
              </a:ext>
            </a:extLst>
          </p:cNvPr>
          <p:cNvSpPr txBox="1">
            <a:spLocks/>
          </p:cNvSpPr>
          <p:nvPr/>
        </p:nvSpPr>
        <p:spPr bwMode="auto">
          <a:xfrm>
            <a:off x="838199" y="198672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2138133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827F68A3-A10C-4C03-5337-322992285819}"/>
              </a:ext>
            </a:extLst>
          </p:cNvPr>
          <p:cNvSpPr/>
          <p:nvPr/>
        </p:nvSpPr>
        <p:spPr bwMode="auto">
          <a:xfrm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18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678D12-155E-A05A-9748-99A3FEC735D1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215628" y="5198802"/>
                <a:ext cx="3044370" cy="4878387"/>
              </a:xfrm>
            </p:spPr>
            <p:txBody>
              <a:bodyPr anchor="ctr"/>
              <a:lstStyle/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UAVs follow </a:t>
                </a:r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radial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trajectories, dividing the space uniformly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They start from the center and reach </a:t>
                </a:r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middle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of the search space.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PID control applied to </a:t>
                </a:r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trajectory tracking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PSO</a:t>
                </a:r>
                <a:r>
                  <a:rPr lang="en-US" sz="1800" dirty="0">
                    <a:latin typeface="Aptos Light" panose="020B0004020202020204" pitchFamily="34" charset="0"/>
                  </a:rPr>
                  <a:t> generates 2D references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1800" dirty="0">
                    <a:latin typeface="Aptos Light" panose="020B0004020202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  <a:ea typeface="Cambria Math" panose="02040503050406030204" pitchFamily="18" charset="0"/>
                  </a:rPr>
                  <a:t>Hovering </a:t>
                </a:r>
                <a:r>
                  <a:rPr lang="en-US" sz="1800" dirty="0">
                    <a:latin typeface="Aptos Light" panose="020B0004020202020204" pitchFamily="34" charset="0"/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latin typeface="Aptos Light" panose="020B0004020202020204" pitchFamily="34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PID </a:t>
                </a:r>
                <a:r>
                  <a:rPr lang="en-US" sz="1800" dirty="0">
                    <a:latin typeface="Aptos Light" panose="020B0004020202020204" pitchFamily="34" charset="0"/>
                  </a:rPr>
                  <a:t>position and attitude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</a:rPr>
                  <a:t>control for</a:t>
                </a:r>
              </a:p>
              <a:p>
                <a:r>
                  <a:rPr lang="en-US" sz="1800" dirty="0">
                    <a:latin typeface="Aptos Light" panose="020B0004020202020204" pitchFamily="34" charset="0"/>
                  </a:rPr>
                  <a:t>input torques and thrust.</a:t>
                </a:r>
              </a:p>
              <a:p>
                <a:endParaRPr lang="en-US" sz="1800" dirty="0">
                  <a:latin typeface="Aptos Light" panose="020B0004020202020204" pitchFamily="34" charset="0"/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800" dirty="0">
                    <a:latin typeface="Aptos Light" panose="020B0004020202020204" pitchFamily="34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F678D12-155E-A05A-9748-99A3FEC73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215628" y="5198802"/>
                <a:ext cx="3044370" cy="4878387"/>
              </a:xfrm>
              <a:blipFill>
                <a:blip r:embed="rId3"/>
                <a:stretch>
                  <a:fillRect l="-1600" t="-68500" r="-3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01AF8-3767-8A10-F255-43D21E81780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D47620-FD54-4923-8B97-25E650F4E95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967B5-4193-1A6B-FAF3-440FC9D2F0A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7281D-95ED-400A-DA12-7BBF44C82C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43D74-87D5-FC10-7483-A35695909813}"/>
              </a:ext>
            </a:extLst>
          </p:cNvPr>
          <p:cNvSpPr txBox="1">
            <a:spLocks/>
          </p:cNvSpPr>
          <p:nvPr/>
        </p:nvSpPr>
        <p:spPr bwMode="auto">
          <a:xfrm>
            <a:off x="838199" y="16589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EXPLORATION PHASE</a:t>
            </a:r>
          </a:p>
        </p:txBody>
      </p:sp>
      <p:pic>
        <p:nvPicPr>
          <p:cNvPr id="7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8E6D1DA1-695E-FB40-4B71-99684AB462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8711" r="73648" b="52812"/>
          <a:stretch/>
        </p:blipFill>
        <p:spPr>
          <a:xfrm>
            <a:off x="4882788" y="2314238"/>
            <a:ext cx="1570181" cy="794327"/>
          </a:xfrm>
          <a:prstGeom prst="rect">
            <a:avLst/>
          </a:prstGeom>
        </p:spPr>
      </p:pic>
      <p:pic>
        <p:nvPicPr>
          <p:cNvPr id="8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7ED6E3E6-6034-B8EB-7097-C838F479FF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9" t="12672" r="11552" b="37990"/>
          <a:stretch/>
        </p:blipFill>
        <p:spPr>
          <a:xfrm>
            <a:off x="9218072" y="2150206"/>
            <a:ext cx="1635991" cy="1376218"/>
          </a:xfrm>
          <a:prstGeom prst="rect">
            <a:avLst/>
          </a:prstGeom>
        </p:spPr>
      </p:pic>
      <p:pic>
        <p:nvPicPr>
          <p:cNvPr id="9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A924E516-1EBE-406E-0172-523FD99F88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9" r="85832" b="29481"/>
          <a:stretch/>
        </p:blipFill>
        <p:spPr>
          <a:xfrm>
            <a:off x="4915217" y="4269214"/>
            <a:ext cx="947284" cy="365125"/>
          </a:xfrm>
          <a:prstGeom prst="rect">
            <a:avLst/>
          </a:prstGeom>
        </p:spPr>
      </p:pic>
      <p:pic>
        <p:nvPicPr>
          <p:cNvPr id="10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716A4870-CEBB-E666-4416-4C3592CB20A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34" t="20890" r="47790" b="68514"/>
          <a:stretch/>
        </p:blipFill>
        <p:spPr>
          <a:xfrm>
            <a:off x="7578927" y="2337275"/>
            <a:ext cx="914400" cy="295564"/>
          </a:xfrm>
          <a:prstGeom prst="rect">
            <a:avLst/>
          </a:prstGeom>
        </p:spPr>
      </p:pic>
      <p:pic>
        <p:nvPicPr>
          <p:cNvPr id="13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B8438A38-AEE5-84A3-14D5-643508716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3" t="65586" r="51780" b="5613"/>
          <a:stretch/>
        </p:blipFill>
        <p:spPr>
          <a:xfrm>
            <a:off x="6291839" y="3864208"/>
            <a:ext cx="1602506" cy="803378"/>
          </a:xfrm>
          <a:prstGeom prst="rect">
            <a:avLst/>
          </a:prstGeom>
        </p:spPr>
      </p:pic>
      <p:pic>
        <p:nvPicPr>
          <p:cNvPr id="14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73C35166-649A-AE83-9F48-CF81EE62FF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86" t="87533" r="33146" b="5103"/>
          <a:stretch/>
        </p:blipFill>
        <p:spPr>
          <a:xfrm>
            <a:off x="8191777" y="4552012"/>
            <a:ext cx="947284" cy="20541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0EC5A74-CFB9-8E8C-CD6D-5A6EC0DFEF2C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667879" y="2018674"/>
            <a:ext cx="0" cy="295564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B2DF0F5-BC4C-FC3C-D54D-BFCA4A2F15C7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5667879" y="3108565"/>
            <a:ext cx="0" cy="1164629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142C25D0-6A9E-8C80-AC62-2C25D103CAB2}"/>
              </a:ext>
            </a:extLst>
          </p:cNvPr>
          <p:cNvCxnSpPr/>
          <p:nvPr/>
        </p:nvCxnSpPr>
        <p:spPr bwMode="auto">
          <a:xfrm>
            <a:off x="5667879" y="4273194"/>
            <a:ext cx="62396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C10EB25F-D5F3-92D6-7075-97599D94AB77}"/>
              </a:ext>
            </a:extLst>
          </p:cNvPr>
          <p:cNvCxnSpPr>
            <a:cxnSpLocks/>
          </p:cNvCxnSpPr>
          <p:nvPr/>
        </p:nvCxnSpPr>
        <p:spPr bwMode="auto">
          <a:xfrm>
            <a:off x="5667879" y="2018674"/>
            <a:ext cx="5716078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1B369CF4-5BE2-40B0-8417-70F8B6FB689D}"/>
              </a:ext>
            </a:extLst>
          </p:cNvPr>
          <p:cNvCxnSpPr>
            <a:cxnSpLocks/>
          </p:cNvCxnSpPr>
          <p:nvPr/>
        </p:nvCxnSpPr>
        <p:spPr bwMode="auto">
          <a:xfrm>
            <a:off x="10854063" y="2854296"/>
            <a:ext cx="529894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C913A97-3D66-8168-EE02-35C58CC412BA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6452969" y="2711402"/>
            <a:ext cx="2817998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E2E1705-B4CA-BF6F-6DC4-50165F4ACEC5}"/>
              </a:ext>
            </a:extLst>
          </p:cNvPr>
          <p:cNvCxnSpPr>
            <a:cxnSpLocks/>
          </p:cNvCxnSpPr>
          <p:nvPr/>
        </p:nvCxnSpPr>
        <p:spPr bwMode="auto">
          <a:xfrm>
            <a:off x="7093092" y="2964227"/>
            <a:ext cx="2177875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1945D19-AB54-510F-8B55-F15CA4D00D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894345" y="4157597"/>
            <a:ext cx="3489612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A13EA9A-2F50-AFE9-3306-D882E78499E4}"/>
              </a:ext>
            </a:extLst>
          </p:cNvPr>
          <p:cNvCxnSpPr>
            <a:cxnSpLocks/>
          </p:cNvCxnSpPr>
          <p:nvPr/>
        </p:nvCxnSpPr>
        <p:spPr bwMode="auto">
          <a:xfrm flipH="1">
            <a:off x="7894344" y="4410736"/>
            <a:ext cx="1376623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331F34A4-C1E8-D5A2-47C3-12626429563B}"/>
              </a:ext>
            </a:extLst>
          </p:cNvPr>
          <p:cNvCxnSpPr>
            <a:cxnSpLocks/>
          </p:cNvCxnSpPr>
          <p:nvPr/>
        </p:nvCxnSpPr>
        <p:spPr bwMode="auto">
          <a:xfrm>
            <a:off x="11383957" y="2018674"/>
            <a:ext cx="0" cy="2138923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E0517B03-6156-A4F2-4B00-50C7C6B8EADE}"/>
              </a:ext>
            </a:extLst>
          </p:cNvPr>
          <p:cNvCxnSpPr>
            <a:cxnSpLocks/>
          </p:cNvCxnSpPr>
          <p:nvPr/>
        </p:nvCxnSpPr>
        <p:spPr bwMode="auto">
          <a:xfrm>
            <a:off x="7093092" y="2949633"/>
            <a:ext cx="0" cy="914575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9F5B383-11CF-ED44-8852-79A59EDD9BAC}"/>
              </a:ext>
            </a:extLst>
          </p:cNvPr>
          <p:cNvSpPr txBox="1"/>
          <p:nvPr/>
        </p:nvSpPr>
        <p:spPr>
          <a:xfrm>
            <a:off x="3679928" y="8949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The complete algorithm is divided into </a:t>
            </a:r>
            <a:r>
              <a:rPr lang="en-US" sz="1800" b="1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2 phases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D3261B31-9262-DDD5-1EF9-AE150528962A}"/>
              </a:ext>
            </a:extLst>
          </p:cNvPr>
          <p:cNvCxnSpPr/>
          <p:nvPr/>
        </p:nvCxnSpPr>
        <p:spPr bwMode="auto">
          <a:xfrm>
            <a:off x="823887" y="1488989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2B745BDC-B943-FDAA-3EA4-00298FA79741}"/>
              </a:ext>
            </a:extLst>
          </p:cNvPr>
          <p:cNvSpPr>
            <a:spLocks noChangeAspect="1"/>
          </p:cNvSpPr>
          <p:nvPr/>
        </p:nvSpPr>
        <p:spPr bwMode="auto">
          <a:xfrm>
            <a:off x="624960" y="1298967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5B25D14-0F4D-D98F-E1B8-1396722F26E9}"/>
              </a:ext>
            </a:extLst>
          </p:cNvPr>
          <p:cNvSpPr>
            <a:spLocks noChangeAspect="1"/>
          </p:cNvSpPr>
          <p:nvPr/>
        </p:nvSpPr>
        <p:spPr bwMode="auto">
          <a:xfrm>
            <a:off x="661887" y="5045011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2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1C5B17BF-08D4-0EC4-C2BE-FCDC60906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 t="36774" r="53417" b="56016"/>
          <a:stretch/>
        </p:blipFill>
        <p:spPr>
          <a:xfrm>
            <a:off x="7176092" y="3068076"/>
            <a:ext cx="218702" cy="222332"/>
          </a:xfrm>
          <a:prstGeom prst="rect">
            <a:avLst/>
          </a:prstGeom>
        </p:spPr>
      </p:pic>
      <p:pic>
        <p:nvPicPr>
          <p:cNvPr id="27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819162F6-02DA-EE43-50B8-7C4E9EA02B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7" t="27393" r="4555" b="63538"/>
          <a:stretch/>
        </p:blipFill>
        <p:spPr>
          <a:xfrm>
            <a:off x="11395945" y="2711401"/>
            <a:ext cx="155971" cy="2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839E2-137F-B4DE-D549-A504E7D3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32">
            <a:extLst>
              <a:ext uri="{FF2B5EF4-FFF2-40B4-BE49-F238E27FC236}">
                <a16:creationId xmlns:a16="http://schemas.microsoft.com/office/drawing/2014/main" id="{3E06D26D-A9F9-F362-AB24-6AF5B679AB63}"/>
              </a:ext>
            </a:extLst>
          </p:cNvPr>
          <p:cNvSpPr/>
          <p:nvPr/>
        </p:nvSpPr>
        <p:spPr bwMode="auto">
          <a:xfrm>
            <a:off x="0" y="-1651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18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3AC995C-9C43-937C-9977-A1A5533DEC36}"/>
              </a:ext>
            </a:extLst>
          </p:cNvPr>
          <p:cNvSpPr/>
          <p:nvPr/>
        </p:nvSpPr>
        <p:spPr bwMode="auto">
          <a:xfrm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33000"/>
                </a:schemeClr>
              </a:gs>
              <a:gs pos="18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38" name="Connettore 2 19">
            <a:extLst>
              <a:ext uri="{FF2B5EF4-FFF2-40B4-BE49-F238E27FC236}">
                <a16:creationId xmlns:a16="http://schemas.microsoft.com/office/drawing/2014/main" id="{9E6A7775-B49C-5BF3-B156-23974589FBF3}"/>
              </a:ext>
            </a:extLst>
          </p:cNvPr>
          <p:cNvCxnSpPr>
            <a:cxnSpLocks/>
          </p:cNvCxnSpPr>
          <p:nvPr/>
        </p:nvCxnSpPr>
        <p:spPr bwMode="auto">
          <a:xfrm>
            <a:off x="6452969" y="2711402"/>
            <a:ext cx="2817998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ttore 2 20">
            <a:extLst>
              <a:ext uri="{FF2B5EF4-FFF2-40B4-BE49-F238E27FC236}">
                <a16:creationId xmlns:a16="http://schemas.microsoft.com/office/drawing/2014/main" id="{F86E3A86-3387-CB96-7B62-03217802F82F}"/>
              </a:ext>
            </a:extLst>
          </p:cNvPr>
          <p:cNvCxnSpPr>
            <a:cxnSpLocks/>
          </p:cNvCxnSpPr>
          <p:nvPr/>
        </p:nvCxnSpPr>
        <p:spPr bwMode="auto">
          <a:xfrm>
            <a:off x="7093092" y="2964227"/>
            <a:ext cx="2177875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1 24">
            <a:extLst>
              <a:ext uri="{FF2B5EF4-FFF2-40B4-BE49-F238E27FC236}">
                <a16:creationId xmlns:a16="http://schemas.microsoft.com/office/drawing/2014/main" id="{6A920433-4A25-E142-3452-AD8FC7ABEBAC}"/>
              </a:ext>
            </a:extLst>
          </p:cNvPr>
          <p:cNvCxnSpPr>
            <a:cxnSpLocks/>
          </p:cNvCxnSpPr>
          <p:nvPr/>
        </p:nvCxnSpPr>
        <p:spPr bwMode="auto">
          <a:xfrm>
            <a:off x="7093092" y="2949633"/>
            <a:ext cx="0" cy="914575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EFA68-7611-05C6-A8F5-8F895433816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FD47620-FD54-4923-8B97-25E650F4E95A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53D9D-8E81-8765-EEE5-D3CE3C1F2C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3F34-9000-D073-46AB-CCDAB05CB7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6FD96-DF60-90BA-EE18-CA496D8CB962}"/>
              </a:ext>
            </a:extLst>
          </p:cNvPr>
          <p:cNvSpPr txBox="1">
            <a:spLocks/>
          </p:cNvSpPr>
          <p:nvPr/>
        </p:nvSpPr>
        <p:spPr bwMode="auto">
          <a:xfrm>
            <a:off x="838199" y="16589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EXPLOITATION PHASE</a:t>
            </a:r>
          </a:p>
        </p:txBody>
      </p:sp>
      <p:pic>
        <p:nvPicPr>
          <p:cNvPr id="7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93197399-DA51-4453-0D2F-33AA33F438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8711" r="73648" b="52812"/>
          <a:stretch/>
        </p:blipFill>
        <p:spPr>
          <a:xfrm>
            <a:off x="4892016" y="2314238"/>
            <a:ext cx="1570181" cy="79432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F7C285B-6318-A2A9-D7C9-462D15B7D2AE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5677107" y="2018674"/>
            <a:ext cx="0" cy="295564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5BDAEDA2-7506-33E4-F59F-9C8750239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14" r="75451" b="33303"/>
          <a:stretch/>
        </p:blipFill>
        <p:spPr>
          <a:xfrm>
            <a:off x="4129626" y="4218265"/>
            <a:ext cx="1966373" cy="5021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1DD9315-ECC2-65D9-8C86-E618701CF090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V="1">
            <a:off x="5677107" y="3108565"/>
            <a:ext cx="0" cy="1164629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D49578DB-2315-754E-ADC0-F162ECD9A3AA}"/>
              </a:ext>
            </a:extLst>
          </p:cNvPr>
          <p:cNvCxnSpPr>
            <a:cxnSpLocks/>
          </p:cNvCxnSpPr>
          <p:nvPr/>
        </p:nvCxnSpPr>
        <p:spPr bwMode="auto">
          <a:xfrm>
            <a:off x="5677107" y="4273194"/>
            <a:ext cx="623960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D41F19C-F408-E711-D9AE-7CBB9F3162BB}"/>
              </a:ext>
            </a:extLst>
          </p:cNvPr>
          <p:cNvCxnSpPr>
            <a:cxnSpLocks/>
          </p:cNvCxnSpPr>
          <p:nvPr/>
        </p:nvCxnSpPr>
        <p:spPr bwMode="auto">
          <a:xfrm flipH="1">
            <a:off x="7903573" y="4157597"/>
            <a:ext cx="3489612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DC7ED0C-E233-B730-34B1-0C43DFB2E876}"/>
              </a:ext>
            </a:extLst>
          </p:cNvPr>
          <p:cNvCxnSpPr>
            <a:cxnSpLocks/>
          </p:cNvCxnSpPr>
          <p:nvPr/>
        </p:nvCxnSpPr>
        <p:spPr bwMode="auto">
          <a:xfrm flipH="1">
            <a:off x="7903572" y="4410736"/>
            <a:ext cx="1376623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A5D08BB-D0F3-A7FD-B7FA-2F65A6565E2F}"/>
              </a:ext>
            </a:extLst>
          </p:cNvPr>
          <p:cNvSpPr txBox="1"/>
          <p:nvPr/>
        </p:nvSpPr>
        <p:spPr>
          <a:xfrm>
            <a:off x="3679928" y="8949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The complete algorithm is divided into </a:t>
            </a:r>
            <a:r>
              <a:rPr lang="en-US" sz="1800" b="1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2 phases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7392A6D0-C01C-CDAA-6C5F-981EAC402045}"/>
              </a:ext>
            </a:extLst>
          </p:cNvPr>
          <p:cNvCxnSpPr/>
          <p:nvPr/>
        </p:nvCxnSpPr>
        <p:spPr bwMode="auto">
          <a:xfrm>
            <a:off x="794542" y="1488989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e 29">
            <a:extLst>
              <a:ext uri="{FF2B5EF4-FFF2-40B4-BE49-F238E27FC236}">
                <a16:creationId xmlns:a16="http://schemas.microsoft.com/office/drawing/2014/main" id="{4B08F79F-3457-2709-7A19-E763FA4CE89C}"/>
              </a:ext>
            </a:extLst>
          </p:cNvPr>
          <p:cNvSpPr>
            <a:spLocks noChangeAspect="1"/>
          </p:cNvSpPr>
          <p:nvPr/>
        </p:nvSpPr>
        <p:spPr bwMode="auto">
          <a:xfrm>
            <a:off x="597548" y="5030384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B6A1508-7CCD-A2E0-3120-FDF56EB93C27}"/>
              </a:ext>
            </a:extLst>
          </p:cNvPr>
          <p:cNvSpPr>
            <a:spLocks noChangeAspect="1"/>
          </p:cNvSpPr>
          <p:nvPr/>
        </p:nvSpPr>
        <p:spPr bwMode="auto">
          <a:xfrm>
            <a:off x="630719" y="145702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7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55A86D71-0160-41F5-A6B9-6B43F6F1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2" t="14805" r="37277" b="74527"/>
          <a:stretch/>
        </p:blipFill>
        <p:spPr>
          <a:xfrm>
            <a:off x="6910719" y="2290049"/>
            <a:ext cx="1868058" cy="329007"/>
          </a:xfrm>
          <a:prstGeom prst="rect">
            <a:avLst/>
          </a:prstGeom>
        </p:spPr>
      </p:pic>
      <p:pic>
        <p:nvPicPr>
          <p:cNvPr id="33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1028013C-B99E-A77D-5D1D-7D2D1A3AB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4" t="36774" r="48726" b="54027"/>
          <a:stretch/>
        </p:blipFill>
        <p:spPr>
          <a:xfrm>
            <a:off x="7185320" y="3068075"/>
            <a:ext cx="594348" cy="283725"/>
          </a:xfrm>
          <a:prstGeom prst="rect">
            <a:avLst/>
          </a:prstGeom>
        </p:spPr>
      </p:pic>
      <p:pic>
        <p:nvPicPr>
          <p:cNvPr id="35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1BB2CDD5-29FF-2833-8E5F-898221F30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3" t="88161" r="29821"/>
          <a:stretch/>
        </p:blipFill>
        <p:spPr>
          <a:xfrm>
            <a:off x="7978891" y="4577545"/>
            <a:ext cx="1301304" cy="365126"/>
          </a:xfrm>
          <a:prstGeom prst="rect">
            <a:avLst/>
          </a:prstGeom>
        </p:spPr>
      </p:pic>
      <p:pic>
        <p:nvPicPr>
          <p:cNvPr id="36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3BA4B57B-393E-2CDE-260A-CE5A8E6E2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9" t="73864" r="10202" b="1720"/>
          <a:stretch/>
        </p:blipFill>
        <p:spPr>
          <a:xfrm>
            <a:off x="9291754" y="4343275"/>
            <a:ext cx="1571537" cy="7530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B02E7ABC-B8FD-62D0-4B37-04AC64ECA32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216443" y="-535112"/>
                <a:ext cx="3044370" cy="4878387"/>
              </a:xfrm>
            </p:spPr>
            <p:txBody>
              <a:bodyPr anchor="ctr"/>
              <a:lstStyle/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Firstly, UAVs follow 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radial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trajectories, dividing the space uniformly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They start from the center and reach 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middle 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of the search space.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PID control applied to </a:t>
                </a:r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trajectory tracking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800" b="1" dirty="0">
                    <a:solidFill>
                      <a:srgbClr val="822333"/>
                    </a:solidFill>
                    <a:latin typeface="Aptos Light" panose="020B0004020202020204" pitchFamily="34" charset="0"/>
                  </a:rPr>
                  <a:t>PSO</a:t>
                </a:r>
                <a:r>
                  <a:rPr lang="en-US" sz="1800" dirty="0">
                    <a:latin typeface="Aptos Light" panose="020B0004020202020204" pitchFamily="34" charset="0"/>
                  </a:rPr>
                  <a:t> generates 2D references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sz="1800" dirty="0">
                    <a:latin typeface="Aptos Light" panose="020B0004020202020204" pitchFamily="34" charset="0"/>
                    <a:ea typeface="Cambria Math" panose="02040503050406030204" pitchFamily="18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ea typeface="Cambria Math" panose="02040503050406030204" pitchFamily="18" charset="0"/>
                  </a:rPr>
                  <a:t>Hovering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latin typeface="Aptos Light" panose="020B0004020202020204" pitchFamily="34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PID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</a:rPr>
                  <a:t>position and attitude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</a:rPr>
                  <a:t>control for</a:t>
                </a:r>
              </a:p>
              <a:p>
                <a:r>
                  <a:rPr lang="en-US" sz="1800" dirty="0">
                    <a:latin typeface="Aptos Light" panose="020B0004020202020204" pitchFamily="34" charset="0"/>
                  </a:rPr>
                  <a:t>input torques and thrust.</a:t>
                </a:r>
              </a:p>
              <a:p>
                <a:endParaRPr lang="en-US" sz="1800" dirty="0">
                  <a:latin typeface="Aptos Light" panose="020B0004020202020204" pitchFamily="34" charset="0"/>
                </a:endParaRPr>
              </a:p>
              <a:p>
                <a:r>
                  <a:rPr lang="en-US" sz="1800" b="1" i="1" u="sng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Note</a:t>
                </a:r>
                <a:r>
                  <a:rPr lang="en-US" sz="1800" dirty="0">
                    <a:solidFill>
                      <a:schemeClr val="tx1"/>
                    </a:solidFill>
                    <a:latin typeface="Aptos Light" panose="020B0004020202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dirty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sz="1800" dirty="0">
                    <a:latin typeface="Aptos Light" panose="020B0004020202020204" pitchFamily="34" charset="0"/>
                  </a:rPr>
                  <a:t>.</a:t>
                </a: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B02E7ABC-B8FD-62D0-4B37-04AC64ECA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216443" y="-535112"/>
                <a:ext cx="3044370" cy="4878387"/>
              </a:xfrm>
              <a:blipFill>
                <a:blip r:embed="rId5"/>
                <a:stretch>
                  <a:fillRect l="-1804" t="-68500" r="-3006" b="-16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9B308721-0B3F-6012-3328-0690EBE6A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3" t="65586" r="51780" b="5613"/>
          <a:stretch/>
        </p:blipFill>
        <p:spPr>
          <a:xfrm>
            <a:off x="6301067" y="3864208"/>
            <a:ext cx="1602506" cy="803378"/>
          </a:xfrm>
          <a:prstGeom prst="rect">
            <a:avLst/>
          </a:prstGeom>
        </p:spPr>
      </p:pic>
      <p:cxnSp>
        <p:nvCxnSpPr>
          <p:cNvPr id="3" name="Connettore 1 17">
            <a:extLst>
              <a:ext uri="{FF2B5EF4-FFF2-40B4-BE49-F238E27FC236}">
                <a16:creationId xmlns:a16="http://schemas.microsoft.com/office/drawing/2014/main" id="{B852F32A-89D2-AC66-A28F-B9482BBB87DC}"/>
              </a:ext>
            </a:extLst>
          </p:cNvPr>
          <p:cNvCxnSpPr>
            <a:cxnSpLocks/>
          </p:cNvCxnSpPr>
          <p:nvPr/>
        </p:nvCxnSpPr>
        <p:spPr bwMode="auto">
          <a:xfrm>
            <a:off x="5667879" y="2018674"/>
            <a:ext cx="5716078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1 18">
            <a:extLst>
              <a:ext uri="{FF2B5EF4-FFF2-40B4-BE49-F238E27FC236}">
                <a16:creationId xmlns:a16="http://schemas.microsoft.com/office/drawing/2014/main" id="{66F3F5B8-B0D7-6B50-19FE-894FFCE56225}"/>
              </a:ext>
            </a:extLst>
          </p:cNvPr>
          <p:cNvCxnSpPr>
            <a:cxnSpLocks/>
          </p:cNvCxnSpPr>
          <p:nvPr/>
        </p:nvCxnSpPr>
        <p:spPr bwMode="auto">
          <a:xfrm>
            <a:off x="10854063" y="2836516"/>
            <a:ext cx="529894" cy="0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21">
            <a:extLst>
              <a:ext uri="{FF2B5EF4-FFF2-40B4-BE49-F238E27FC236}">
                <a16:creationId xmlns:a16="http://schemas.microsoft.com/office/drawing/2014/main" id="{A0F8E549-E3A5-7184-C32A-1D8475F08F44}"/>
              </a:ext>
            </a:extLst>
          </p:cNvPr>
          <p:cNvCxnSpPr>
            <a:cxnSpLocks/>
          </p:cNvCxnSpPr>
          <p:nvPr/>
        </p:nvCxnSpPr>
        <p:spPr bwMode="auto">
          <a:xfrm flipH="1">
            <a:off x="7894345" y="4157597"/>
            <a:ext cx="3489612" cy="0"/>
          </a:xfrm>
          <a:prstGeom prst="straightConnector1">
            <a:avLst/>
          </a:prstGeom>
          <a:ln w="15875">
            <a:solidFill>
              <a:srgbClr val="0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1 23">
            <a:extLst>
              <a:ext uri="{FF2B5EF4-FFF2-40B4-BE49-F238E27FC236}">
                <a16:creationId xmlns:a16="http://schemas.microsoft.com/office/drawing/2014/main" id="{217BF582-E964-BF04-8CC5-22080395CEE1}"/>
              </a:ext>
            </a:extLst>
          </p:cNvPr>
          <p:cNvCxnSpPr>
            <a:cxnSpLocks/>
          </p:cNvCxnSpPr>
          <p:nvPr/>
        </p:nvCxnSpPr>
        <p:spPr bwMode="auto">
          <a:xfrm>
            <a:off x="11383957" y="2018674"/>
            <a:ext cx="0" cy="2138923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diagram of a block diagram&#10;&#10;Description automatically generated">
            <a:extLst>
              <a:ext uri="{FF2B5EF4-FFF2-40B4-BE49-F238E27FC236}">
                <a16:creationId xmlns:a16="http://schemas.microsoft.com/office/drawing/2014/main" id="{16BD3525-7BD9-7A8B-CC9F-67154C997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9" t="12672" r="11552" b="37990"/>
          <a:stretch/>
        </p:blipFill>
        <p:spPr>
          <a:xfrm>
            <a:off x="9227299" y="2136755"/>
            <a:ext cx="1635992" cy="1376218"/>
          </a:xfrm>
          <a:prstGeom prst="rect">
            <a:avLst/>
          </a:prstGeom>
        </p:spPr>
      </p:pic>
      <p:pic>
        <p:nvPicPr>
          <p:cNvPr id="45" name="Picture 7" descr="A diagram of a position control system&#10;&#10;Description automatically generated">
            <a:extLst>
              <a:ext uri="{FF2B5EF4-FFF2-40B4-BE49-F238E27FC236}">
                <a16:creationId xmlns:a16="http://schemas.microsoft.com/office/drawing/2014/main" id="{CC7C8381-D190-EAE1-2F9F-7B4ACA7AA0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7" t="27393" r="357" b="63538"/>
          <a:stretch/>
        </p:blipFill>
        <p:spPr>
          <a:xfrm>
            <a:off x="11395946" y="2711401"/>
            <a:ext cx="492344" cy="27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0AA5CA8-F820-ED25-CE39-7EDBEA2E76DF}"/>
              </a:ext>
            </a:extLst>
          </p:cNvPr>
          <p:cNvSpPr/>
          <p:nvPr/>
        </p:nvSpPr>
        <p:spPr bwMode="auto">
          <a:xfrm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" name="quadrotor_simulation">
            <a:hlinkClick r:id="" action="ppaction://media"/>
            <a:extLst>
              <a:ext uri="{FF2B5EF4-FFF2-40B4-BE49-F238E27FC236}">
                <a16:creationId xmlns:a16="http://schemas.microsoft.com/office/drawing/2014/main" id="{B4DF80E9-0B7F-D14B-46FD-EC249FBC51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"/>
          </a:blip>
          <a:stretch>
            <a:fillRect/>
          </a:stretch>
        </p:blipFill>
        <p:spPr>
          <a:xfrm>
            <a:off x="1292852" y="924185"/>
            <a:ext cx="9606296" cy="5009630"/>
          </a:xfrm>
          <a:ln>
            <a:noFill/>
          </a:ln>
          <a:effectLst>
            <a:outerShdw blurRad="486856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2C48-2096-EEB7-E981-6BF11C07C6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EFDA4-4337-46E3-96C6-C93DA0CF0031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D4D6-13E0-97F5-B058-F0858D0C5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EAE3-2059-B577-645C-F8CC9CADE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817DCF-9196-183E-046C-51FD2BB33B29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EXPLORATION PHASE: Single UAV 3D View</a:t>
            </a:r>
          </a:p>
        </p:txBody>
      </p:sp>
    </p:spTree>
    <p:extLst>
      <p:ext uri="{BB962C8B-B14F-4D97-AF65-F5344CB8AC3E}">
        <p14:creationId xmlns:p14="http://schemas.microsoft.com/office/powerpoint/2010/main" val="46489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2">
            <a:extLst>
              <a:ext uri="{FF2B5EF4-FFF2-40B4-BE49-F238E27FC236}">
                <a16:creationId xmlns:a16="http://schemas.microsoft.com/office/drawing/2014/main" id="{BB9AD3DC-D524-8373-6D04-FC09050FA2D5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" name="case_1">
            <a:hlinkClick r:id="" action="ppaction://media"/>
            <a:extLst>
              <a:ext uri="{FF2B5EF4-FFF2-40B4-BE49-F238E27FC236}">
                <a16:creationId xmlns:a16="http://schemas.microsoft.com/office/drawing/2014/main" id="{4EC26679-4A27-B701-23B0-6F6060C5BB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"/>
          </a:blip>
          <a:srcRect l="9682" r="2881" b="3497"/>
          <a:stretch/>
        </p:blipFill>
        <p:spPr>
          <a:xfrm>
            <a:off x="3495042" y="893864"/>
            <a:ext cx="7183117" cy="5110696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DAEB3-E9CD-DF13-CB3D-0B2C31AE92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141B8A-3DF3-471D-AF87-8DE877448DD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BA32D-A53C-57B9-F1C9-748753331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22B11-2FBB-8E72-6126-56E6A82EF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26A83-0C5C-68B9-B798-3D159F5CF05D}"/>
              </a:ext>
            </a:extLst>
          </p:cNvPr>
          <p:cNvSpPr txBox="1"/>
          <p:nvPr/>
        </p:nvSpPr>
        <p:spPr>
          <a:xfrm>
            <a:off x="1245013" y="1951672"/>
            <a:ext cx="2100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UAVs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4 victims </a:t>
            </a:r>
            <a:r>
              <a:rPr lang="en-US" b="1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randomly</a:t>
            </a:r>
            <a:r>
              <a:rPr lang="en-US" b="1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positioned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557809-B762-041D-8BD7-E6B2C6AD4C90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Exploration &amp; Exploitation</a:t>
            </a:r>
          </a:p>
        </p:txBody>
      </p:sp>
      <p:cxnSp>
        <p:nvCxnSpPr>
          <p:cNvPr id="15" name="Connettore 1 7">
            <a:extLst>
              <a:ext uri="{FF2B5EF4-FFF2-40B4-BE49-F238E27FC236}">
                <a16:creationId xmlns:a16="http://schemas.microsoft.com/office/drawing/2014/main" id="{88AA03BE-D41A-8D99-6807-15B243D49F97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e 8">
            <a:extLst>
              <a:ext uri="{FF2B5EF4-FFF2-40B4-BE49-F238E27FC236}">
                <a16:creationId xmlns:a16="http://schemas.microsoft.com/office/drawing/2014/main" id="{20096BC6-15B6-8392-1199-643C14BB7443}"/>
              </a:ext>
            </a:extLst>
          </p:cNvPr>
          <p:cNvSpPr>
            <a:spLocks noChangeAspect="1"/>
          </p:cNvSpPr>
          <p:nvPr/>
        </p:nvSpPr>
        <p:spPr bwMode="auto">
          <a:xfrm>
            <a:off x="488793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Ovale 10">
            <a:extLst>
              <a:ext uri="{FF2B5EF4-FFF2-40B4-BE49-F238E27FC236}">
                <a16:creationId xmlns:a16="http://schemas.microsoft.com/office/drawing/2014/main" id="{08087A96-6417-5442-6D52-FA761E3068DE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Ovale 11">
            <a:extLst>
              <a:ext uri="{FF2B5EF4-FFF2-40B4-BE49-F238E27FC236}">
                <a16:creationId xmlns:a16="http://schemas.microsoft.com/office/drawing/2014/main" id="{177F70CE-CE91-4198-2C60-028009937953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5" name="Picture 24" descr="\documentclass{article}&#10;\usepackage{amsmath}&#10;\pagestyle{empty}&#10;\begin{document}&#10;\noindent&#10;Average Error\\&#10;$e_{\text{avg}} = 0.38 \, \text{m}$&#10;\end{document}" title="IguanaTex Bitmap Display">
            <a:extLst>
              <a:ext uri="{FF2B5EF4-FFF2-40B4-BE49-F238E27FC236}">
                <a16:creationId xmlns:a16="http://schemas.microsoft.com/office/drawing/2014/main" id="{C0B5726F-22A6-BF26-4E5B-28C5187EC8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38" y="3644900"/>
            <a:ext cx="1680524" cy="6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2">
            <a:extLst>
              <a:ext uri="{FF2B5EF4-FFF2-40B4-BE49-F238E27FC236}">
                <a16:creationId xmlns:a16="http://schemas.microsoft.com/office/drawing/2014/main" id="{27F7C888-DC99-04B5-F358-BC881F089D6B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50236D-3E7A-D564-9F21-B2B6E19BF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4299" r="2558"/>
          <a:stretch/>
        </p:blipFill>
        <p:spPr>
          <a:xfrm>
            <a:off x="1164162" y="1028699"/>
            <a:ext cx="10171557" cy="5004953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3FECC-3460-703C-3AEF-47C04897CB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484E139-7C54-4958-BE0D-766EEEDD6A8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0587-620B-5FF9-1DC4-71416C785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EA0F8-8717-0EA1-5501-29520CB03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12" name="Connettore 1 7">
            <a:extLst>
              <a:ext uri="{FF2B5EF4-FFF2-40B4-BE49-F238E27FC236}">
                <a16:creationId xmlns:a16="http://schemas.microsoft.com/office/drawing/2014/main" id="{ED95BEFB-CF4D-93D4-445C-056C1A14BA53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8">
            <a:extLst>
              <a:ext uri="{FF2B5EF4-FFF2-40B4-BE49-F238E27FC236}">
                <a16:creationId xmlns:a16="http://schemas.microsoft.com/office/drawing/2014/main" id="{8F1ABBE7-2CF5-8E7A-742C-4159EC6EDCBB}"/>
              </a:ext>
            </a:extLst>
          </p:cNvPr>
          <p:cNvSpPr>
            <a:spLocks noChangeAspect="1"/>
          </p:cNvSpPr>
          <p:nvPr/>
        </p:nvSpPr>
        <p:spPr bwMode="auto">
          <a:xfrm>
            <a:off x="488793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0">
            <a:extLst>
              <a:ext uri="{FF2B5EF4-FFF2-40B4-BE49-F238E27FC236}">
                <a16:creationId xmlns:a16="http://schemas.microsoft.com/office/drawing/2014/main" id="{A6F76222-CEEB-3B0B-33C2-0E23B5816FB6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47E7B86E-1701-8AD2-B3AB-F5B79903FA27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4B32B-AD86-127A-D21A-59F248D23F1B}"/>
              </a:ext>
            </a:extLst>
          </p:cNvPr>
          <p:cNvSpPr/>
          <p:nvPr/>
        </p:nvSpPr>
        <p:spPr bwMode="auto">
          <a:xfrm>
            <a:off x="5934075" y="1085573"/>
            <a:ext cx="413385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4C4098-5C60-8E68-E1C0-6B942AD99DA0}"/>
              </a:ext>
            </a:extLst>
          </p:cNvPr>
          <p:cNvSpPr/>
          <p:nvPr/>
        </p:nvSpPr>
        <p:spPr bwMode="auto">
          <a:xfrm>
            <a:off x="6551296" y="1085573"/>
            <a:ext cx="374254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" name="Picture 19" descr="\documentclass{article}&#10;\usepackage{amsmath}&#10;\pagestyle{empty}&#10;\begin{document}&#10;Actual&#10;&#10;\end{document}" title="IguanaTex Bitmap Display">
            <a:extLst>
              <a:ext uri="{FF2B5EF4-FFF2-40B4-BE49-F238E27FC236}">
                <a16:creationId xmlns:a16="http://schemas.microsoft.com/office/drawing/2014/main" id="{04938CDB-E805-A057-0D3A-81FBE53C29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6" y="1121287"/>
            <a:ext cx="291551" cy="75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 descr="\documentclass{article}&#10;\usepackage{amsmath}&#10;\pagestyle{empty}&#10;\begin{document}&#10;Reference&#10;&#10;\end{document}" title="IguanaTex Bitmap Display">
            <a:extLst>
              <a:ext uri="{FF2B5EF4-FFF2-40B4-BE49-F238E27FC236}">
                <a16:creationId xmlns:a16="http://schemas.microsoft.com/office/drawing/2014/main" id="{199841C0-922C-3686-4CB0-170325C7E6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11" y="1121287"/>
            <a:ext cx="422145" cy="75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33067BC-F56F-7C01-4AC9-9EC0DA1F6F76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Reference vs Actual Position x</a:t>
            </a:r>
          </a:p>
        </p:txBody>
      </p:sp>
    </p:spTree>
    <p:extLst>
      <p:ext uri="{BB962C8B-B14F-4D97-AF65-F5344CB8AC3E}">
        <p14:creationId xmlns:p14="http://schemas.microsoft.com/office/powerpoint/2010/main" val="67684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2">
            <a:extLst>
              <a:ext uri="{FF2B5EF4-FFF2-40B4-BE49-F238E27FC236}">
                <a16:creationId xmlns:a16="http://schemas.microsoft.com/office/drawing/2014/main" id="{BC4AE7D0-8552-7200-5877-0A14BD2E4680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6AB359-02BD-7E1A-0E36-40DC25A56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4178" r="2235"/>
          <a:stretch/>
        </p:blipFill>
        <p:spPr>
          <a:xfrm>
            <a:off x="1168411" y="1021080"/>
            <a:ext cx="10205386" cy="5011224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2CFD5-D59D-96C7-4BA1-B619D585D9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DD4DD1-569C-438F-AE33-63EDE0D000D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DE8FD-4154-AC53-ED9A-C553D3547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251A9-D0E3-C2B5-ED80-91C315930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12" name="Connettore 1 7">
            <a:extLst>
              <a:ext uri="{FF2B5EF4-FFF2-40B4-BE49-F238E27FC236}">
                <a16:creationId xmlns:a16="http://schemas.microsoft.com/office/drawing/2014/main" id="{E1744008-E076-3F77-4ECE-9543956B34FE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8">
            <a:extLst>
              <a:ext uri="{FF2B5EF4-FFF2-40B4-BE49-F238E27FC236}">
                <a16:creationId xmlns:a16="http://schemas.microsoft.com/office/drawing/2014/main" id="{4CCEBA90-D0FC-2C23-0A8E-241D05C251E2}"/>
              </a:ext>
            </a:extLst>
          </p:cNvPr>
          <p:cNvSpPr>
            <a:spLocks noChangeAspect="1"/>
          </p:cNvSpPr>
          <p:nvPr/>
        </p:nvSpPr>
        <p:spPr bwMode="auto">
          <a:xfrm>
            <a:off x="488158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0">
            <a:extLst>
              <a:ext uri="{FF2B5EF4-FFF2-40B4-BE49-F238E27FC236}">
                <a16:creationId xmlns:a16="http://schemas.microsoft.com/office/drawing/2014/main" id="{52601893-4655-DEA5-8E98-7E2278BF85B4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B45CA580-4132-E175-280E-95D531C09E8F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2A1483-BCD6-0D48-D7AD-08BC0306E990}"/>
              </a:ext>
            </a:extLst>
          </p:cNvPr>
          <p:cNvSpPr/>
          <p:nvPr/>
        </p:nvSpPr>
        <p:spPr bwMode="auto">
          <a:xfrm>
            <a:off x="5934075" y="1085573"/>
            <a:ext cx="413385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E1B2D7-B58C-00A4-7DE3-92147B7500EA}"/>
              </a:ext>
            </a:extLst>
          </p:cNvPr>
          <p:cNvSpPr/>
          <p:nvPr/>
        </p:nvSpPr>
        <p:spPr bwMode="auto">
          <a:xfrm>
            <a:off x="6551296" y="1085573"/>
            <a:ext cx="374254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" name="Picture 19" descr="\documentclass{article}&#10;\usepackage{amsmath}&#10;\pagestyle{empty}&#10;\begin{document}&#10;Actual&#10;&#10;\end{document}" title="IguanaTex Bitmap Display">
            <a:extLst>
              <a:ext uri="{FF2B5EF4-FFF2-40B4-BE49-F238E27FC236}">
                <a16:creationId xmlns:a16="http://schemas.microsoft.com/office/drawing/2014/main" id="{FD37243B-C20D-98DF-5D6F-F08E8826CA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6" y="1121287"/>
            <a:ext cx="291551" cy="75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 descr="\documentclass{article}&#10;\usepackage{amsmath}&#10;\pagestyle{empty}&#10;\begin{document}&#10;Reference&#10;&#10;\end{document}" title="IguanaTex Bitmap Display">
            <a:extLst>
              <a:ext uri="{FF2B5EF4-FFF2-40B4-BE49-F238E27FC236}">
                <a16:creationId xmlns:a16="http://schemas.microsoft.com/office/drawing/2014/main" id="{73C3FBEF-60AB-E8DB-42CF-BBC852B6928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11" y="1121287"/>
            <a:ext cx="422145" cy="75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C7A1404-4BB7-0EA5-56B4-94C10AF7A606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Reference vs Actual Position y</a:t>
            </a:r>
          </a:p>
        </p:txBody>
      </p:sp>
    </p:spTree>
    <p:extLst>
      <p:ext uri="{BB962C8B-B14F-4D97-AF65-F5344CB8AC3E}">
        <p14:creationId xmlns:p14="http://schemas.microsoft.com/office/powerpoint/2010/main" val="836364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2">
            <a:extLst>
              <a:ext uri="{FF2B5EF4-FFF2-40B4-BE49-F238E27FC236}">
                <a16:creationId xmlns:a16="http://schemas.microsoft.com/office/drawing/2014/main" id="{96967A89-0715-89BF-68D3-54517922EABF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Content Placeholder 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BF88B61-61AA-0C71-8EC4-B79C7E4A4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4153" r="2025"/>
          <a:stretch/>
        </p:blipFill>
        <p:spPr>
          <a:xfrm>
            <a:off x="1173500" y="1021079"/>
            <a:ext cx="10214663" cy="5012573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5A35-3BFD-96EC-8EF4-74DDA5F3C7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C5F12CF-E582-4123-8712-7FFEB9F1CDB9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F347-EB8D-1868-4052-A9DD1F000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ADAF-CD95-4632-96C9-57B828C32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12" name="Connettore 1 7">
            <a:extLst>
              <a:ext uri="{FF2B5EF4-FFF2-40B4-BE49-F238E27FC236}">
                <a16:creationId xmlns:a16="http://schemas.microsoft.com/office/drawing/2014/main" id="{803518E1-FCA0-7569-FCCD-4D48C3DD50BA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8">
            <a:extLst>
              <a:ext uri="{FF2B5EF4-FFF2-40B4-BE49-F238E27FC236}">
                <a16:creationId xmlns:a16="http://schemas.microsoft.com/office/drawing/2014/main" id="{2C3F624F-EDFB-EB16-BE00-B0B59E1BB44F}"/>
              </a:ext>
            </a:extLst>
          </p:cNvPr>
          <p:cNvSpPr>
            <a:spLocks noChangeAspect="1"/>
          </p:cNvSpPr>
          <p:nvPr/>
        </p:nvSpPr>
        <p:spPr bwMode="auto">
          <a:xfrm>
            <a:off x="490698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0">
            <a:extLst>
              <a:ext uri="{FF2B5EF4-FFF2-40B4-BE49-F238E27FC236}">
                <a16:creationId xmlns:a16="http://schemas.microsoft.com/office/drawing/2014/main" id="{4197A17D-3501-2829-F402-E01848926AFD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A99E9AFA-B959-8929-85D2-4E147962AC53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295220-C28C-0740-27F8-91FB6E21430F}"/>
              </a:ext>
            </a:extLst>
          </p:cNvPr>
          <p:cNvSpPr/>
          <p:nvPr/>
        </p:nvSpPr>
        <p:spPr bwMode="auto">
          <a:xfrm>
            <a:off x="5934075" y="1085573"/>
            <a:ext cx="413385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29D8C2-375D-2E3B-9430-F49DE6AF4F0E}"/>
              </a:ext>
            </a:extLst>
          </p:cNvPr>
          <p:cNvSpPr/>
          <p:nvPr/>
        </p:nvSpPr>
        <p:spPr bwMode="auto">
          <a:xfrm>
            <a:off x="6551296" y="1085573"/>
            <a:ext cx="374254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" name="Picture 19" descr="\documentclass{article}&#10;\usepackage{amsmath}&#10;\pagestyle{empty}&#10;\begin{document}&#10;Actual&#10;&#10;\end{document}" title="IguanaTex Bitmap Display">
            <a:extLst>
              <a:ext uri="{FF2B5EF4-FFF2-40B4-BE49-F238E27FC236}">
                <a16:creationId xmlns:a16="http://schemas.microsoft.com/office/drawing/2014/main" id="{62A6AEDE-2CAC-8601-DD7A-CE073EAE93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6" y="1121287"/>
            <a:ext cx="291551" cy="75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 descr="\documentclass{article}&#10;\usepackage{amsmath}&#10;\pagestyle{empty}&#10;\begin{document}&#10;Reference&#10;&#10;\end{document}" title="IguanaTex Bitmap Display">
            <a:extLst>
              <a:ext uri="{FF2B5EF4-FFF2-40B4-BE49-F238E27FC236}">
                <a16:creationId xmlns:a16="http://schemas.microsoft.com/office/drawing/2014/main" id="{43D64139-6BF9-95F8-D3FB-8A57862218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11" y="1121287"/>
            <a:ext cx="422145" cy="75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A412098-E0B0-F2E6-BEBD-B43C349F3355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Reference vs Actual Velocity x</a:t>
            </a:r>
          </a:p>
        </p:txBody>
      </p:sp>
    </p:spTree>
    <p:extLst>
      <p:ext uri="{BB962C8B-B14F-4D97-AF65-F5344CB8AC3E}">
        <p14:creationId xmlns:p14="http://schemas.microsoft.com/office/powerpoint/2010/main" val="241235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94FF-E143-E069-AFDF-FC097695F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76AEF2C7-FC4D-15BE-E8B9-12F383F77A77}"/>
              </a:ext>
            </a:extLst>
          </p:cNvPr>
          <p:cNvSpPr/>
          <p:nvPr/>
        </p:nvSpPr>
        <p:spPr bwMode="auto">
          <a:xfrm>
            <a:off x="1" y="0"/>
            <a:ext cx="12192000" cy="6356350"/>
          </a:xfrm>
          <a:prstGeom prst="rect">
            <a:avLst/>
          </a:prstGeom>
          <a:gradFill>
            <a:gsLst>
              <a:gs pos="10000">
                <a:srgbClr val="CDEDFC">
                  <a:alpha val="36288"/>
                </a:srgbClr>
              </a:gs>
              <a:gs pos="73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E39C-AC9A-A543-6C9B-EB6EB580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1" cy="581025"/>
          </a:xfrm>
        </p:spPr>
        <p:txBody>
          <a:bodyPr/>
          <a:lstStyle/>
          <a:p>
            <a:pPr algn="ctr"/>
            <a:r>
              <a:rPr lang="en-US" sz="3200" b="0" dirty="0">
                <a:latin typeface="Aptos Light" panose="020B0004020202020204" pitchFamily="34" charset="0"/>
              </a:rPr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75819-DC9F-56C1-A0FD-431C43DEDD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97E6D3-32A6-49CB-AA66-C1A070BA2782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8F08F-A2B4-1B9B-0C9B-75D580D90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E787-B9B5-D64D-C034-1C60B4AFB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C562FD4D-714B-30D5-7AFF-B8A7D96EB0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989152"/>
              </p:ext>
            </p:extLst>
          </p:nvPr>
        </p:nvGraphicFramePr>
        <p:xfrm>
          <a:off x="417068" y="1206500"/>
          <a:ext cx="12445491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ttangolo 9">
            <a:extLst>
              <a:ext uri="{FF2B5EF4-FFF2-40B4-BE49-F238E27FC236}">
                <a16:creationId xmlns:a16="http://schemas.microsoft.com/office/drawing/2014/main" id="{1A9594CD-047B-B452-7D60-55BAC3FC5B9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8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2">
            <a:extLst>
              <a:ext uri="{FF2B5EF4-FFF2-40B4-BE49-F238E27FC236}">
                <a16:creationId xmlns:a16="http://schemas.microsoft.com/office/drawing/2014/main" id="{3AC56A1E-4773-D9C0-C7DF-5939D6778221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Content Placeholder 7" descr="A graph of 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09FE145D-6517-F821-7404-A5683342C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" t="4153" r="2255"/>
          <a:stretch/>
        </p:blipFill>
        <p:spPr>
          <a:xfrm>
            <a:off x="1178726" y="1021079"/>
            <a:ext cx="10184756" cy="5012573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5E9AF-9E46-D73F-721B-63B94FBA4B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C79D3A-9723-48C7-83BD-752347DB29EB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21934-6273-E407-2C95-B040E576F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FBE12-F0F9-7D0A-234E-A6602B96E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12" name="Connettore 1 7">
            <a:extLst>
              <a:ext uri="{FF2B5EF4-FFF2-40B4-BE49-F238E27FC236}">
                <a16:creationId xmlns:a16="http://schemas.microsoft.com/office/drawing/2014/main" id="{CF1E705E-1CFD-5855-3F3B-DB1217C7878A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8">
            <a:extLst>
              <a:ext uri="{FF2B5EF4-FFF2-40B4-BE49-F238E27FC236}">
                <a16:creationId xmlns:a16="http://schemas.microsoft.com/office/drawing/2014/main" id="{95C04A94-046F-2F2A-6075-3CD4381E1B80}"/>
              </a:ext>
            </a:extLst>
          </p:cNvPr>
          <p:cNvSpPr>
            <a:spLocks noChangeAspect="1"/>
          </p:cNvSpPr>
          <p:nvPr/>
        </p:nvSpPr>
        <p:spPr bwMode="auto">
          <a:xfrm>
            <a:off x="488158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0">
            <a:extLst>
              <a:ext uri="{FF2B5EF4-FFF2-40B4-BE49-F238E27FC236}">
                <a16:creationId xmlns:a16="http://schemas.microsoft.com/office/drawing/2014/main" id="{AFB714DA-FF9B-D68A-7A6B-B0123240C813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6BF11EE6-E429-98E9-C827-5DA993CBE235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4DB596-CE90-EEEB-5725-D4431D16300F}"/>
              </a:ext>
            </a:extLst>
          </p:cNvPr>
          <p:cNvSpPr/>
          <p:nvPr/>
        </p:nvSpPr>
        <p:spPr bwMode="auto">
          <a:xfrm>
            <a:off x="5934075" y="1085573"/>
            <a:ext cx="413385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17E3D-D5A7-271C-F2EB-D549ED393450}"/>
              </a:ext>
            </a:extLst>
          </p:cNvPr>
          <p:cNvSpPr/>
          <p:nvPr/>
        </p:nvSpPr>
        <p:spPr bwMode="auto">
          <a:xfrm>
            <a:off x="6551296" y="1085573"/>
            <a:ext cx="374254" cy="154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20" name="Picture 19" descr="\documentclass{article}&#10;\usepackage{amsmath}&#10;\pagestyle{empty}&#10;\begin{document}&#10;Actual&#10;&#10;\end{document}" title="IguanaTex Bitmap Display">
            <a:extLst>
              <a:ext uri="{FF2B5EF4-FFF2-40B4-BE49-F238E27FC236}">
                <a16:creationId xmlns:a16="http://schemas.microsoft.com/office/drawing/2014/main" id="{85DD0CC9-54B9-CF08-E5CA-60005494F1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26" y="1121287"/>
            <a:ext cx="291551" cy="75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 descr="\documentclass{article}&#10;\usepackage{amsmath}&#10;\pagestyle{empty}&#10;\begin{document}&#10;Reference&#10;&#10;\end{document}" title="IguanaTex Bitmap Display">
            <a:extLst>
              <a:ext uri="{FF2B5EF4-FFF2-40B4-BE49-F238E27FC236}">
                <a16:creationId xmlns:a16="http://schemas.microsoft.com/office/drawing/2014/main" id="{1743F408-73AD-5363-FF30-707A82142A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11" y="1121287"/>
            <a:ext cx="422145" cy="7572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EB1B8E9-A738-DD56-4CD4-C685365F2240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Reference vs Actual Velocity y</a:t>
            </a:r>
          </a:p>
        </p:txBody>
      </p:sp>
    </p:spTree>
    <p:extLst>
      <p:ext uri="{BB962C8B-B14F-4D97-AF65-F5344CB8AC3E}">
        <p14:creationId xmlns:p14="http://schemas.microsoft.com/office/powerpoint/2010/main" val="236101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12AD-12C8-3D77-7577-78DE4CC2E2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59352E-ED72-480F-85B0-B9F4710B197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8E35B-56FB-9954-AB11-0032B02E1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0E2B3-D864-43D2-498F-EFD9902BD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EC891-9BD0-358D-07A5-F12BA2833F32}"/>
              </a:ext>
            </a:extLst>
          </p:cNvPr>
          <p:cNvSpPr txBox="1"/>
          <p:nvPr/>
        </p:nvSpPr>
        <p:spPr>
          <a:xfrm>
            <a:off x="1036319" y="2130475"/>
            <a:ext cx="1011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latin typeface="Aptos Light" panose="020B0004020202020204" pitchFamily="34" charset="0"/>
              </a:rPr>
              <a:t>Invert </a:t>
            </a:r>
            <a:r>
              <a:rPr lang="en-US" sz="2000" dirty="0">
                <a:solidFill>
                  <a:srgbClr val="000000"/>
                </a:solidFill>
                <a:latin typeface="Aptos Light" panose="020B0004020202020204" pitchFamily="34" charset="0"/>
                <a:ea typeface="Cambria Math" panose="02040503050406030204" pitchFamily="18" charset="0"/>
              </a:rPr>
              <a:t>A  and compute square root to find actual controllable inputs.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4B8B38-4061-EC2B-A28D-B92FEE5E2E29}"/>
              </a:ext>
            </a:extLst>
          </p:cNvPr>
          <p:cNvSpPr txBox="1">
            <a:spLocks/>
          </p:cNvSpPr>
          <p:nvPr/>
        </p:nvSpPr>
        <p:spPr bwMode="auto">
          <a:xfrm>
            <a:off x="838199" y="198672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ROTOR VELOCITIES</a:t>
            </a:r>
          </a:p>
        </p:txBody>
      </p:sp>
      <p:pic>
        <p:nvPicPr>
          <p:cNvPr id="11" name="Picture 10" descr="\documentclass{article}&#10;\usepackage{amsmath}&#10;\pagestyle{empty}&#10;\begin{document}&#10;\[&#10;\begin{bmatrix}&#10;T \\&#10;\tau_\phi \\&#10;\tau_\theta \\&#10;\tau_\psi&#10;\end{bmatrix}&#10;=&#10;\begin{bmatrix}&#10; c_t &amp; c_t &amp; c_t &amp; c_t \\&#10;    0 &amp; -c_t \cdot l &amp; 0 &amp; c_t \cdot l \\&#10; c_t \cdot l &amp; 0 &amp; -c_t \cdot l &amp; 0 \\&#10; -c_d &amp; c_d &amp; -c_d &amp; c_d&#10;\end{bmatrix}&#10;\begin{bmatrix}&#10;\omega_1^2 \\&#10;\omega_2^2 \\&#10;\omega_3^2 \\&#10;\omega_4^2&#10;\end{bmatrix}&#10;= &#10;\mathbf{A}&#10;\begin{bmatrix}&#10;    \omega_1^2 \\&#10;    \omega_2^2 \\&#10;    \omega_3^2 \\&#10;    \omega_4^2&#10;\end{bmatrix}&#10;\]&#10;\end{document}" title="IguanaTex Bitmap Display">
            <a:extLst>
              <a:ext uri="{FF2B5EF4-FFF2-40B4-BE49-F238E27FC236}">
                <a16:creationId xmlns:a16="http://schemas.microsoft.com/office/drawing/2014/main" id="{515A38D3-B221-A642-06FE-90F51BF34E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3" y="2958033"/>
            <a:ext cx="5993814" cy="1219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F05B40-F079-9696-CAD7-930A2E821ABD}"/>
              </a:ext>
            </a:extLst>
          </p:cNvPr>
          <p:cNvSpPr txBox="1"/>
          <p:nvPr/>
        </p:nvSpPr>
        <p:spPr>
          <a:xfrm>
            <a:off x="1036319" y="4605461"/>
            <a:ext cx="1011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  <a:latin typeface="Aptos Light" panose="020B0004020202020204" pitchFamily="34" charset="0"/>
                <a:ea typeface="Cambria Math" panose="02040503050406030204" pitchFamily="18" charset="0"/>
              </a:rPr>
              <a:t>Physical parameters taken from real Draganfly IV quadrotor.</a:t>
            </a:r>
          </a:p>
        </p:txBody>
      </p:sp>
    </p:spTree>
    <p:extLst>
      <p:ext uri="{BB962C8B-B14F-4D97-AF65-F5344CB8AC3E}">
        <p14:creationId xmlns:p14="http://schemas.microsoft.com/office/powerpoint/2010/main" val="2277498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2">
            <a:extLst>
              <a:ext uri="{FF2B5EF4-FFF2-40B4-BE49-F238E27FC236}">
                <a16:creationId xmlns:a16="http://schemas.microsoft.com/office/drawing/2014/main" id="{D693C573-9EB8-2BD7-BB55-132BDDB4DFC9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" name="Content Placeholder 7" descr="A close-up of a graph&#10;&#10;Description automatically generated">
            <a:extLst>
              <a:ext uri="{FF2B5EF4-FFF2-40B4-BE49-F238E27FC236}">
                <a16:creationId xmlns:a16="http://schemas.microsoft.com/office/drawing/2014/main" id="{6A630926-A2BD-D722-760F-2F25D6E0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"/>
          <a:stretch/>
        </p:blipFill>
        <p:spPr>
          <a:xfrm>
            <a:off x="1077176" y="782771"/>
            <a:ext cx="10271119" cy="5229758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355C3-FCD1-E51F-4BF7-7E356E6E64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413E3ED-552B-4691-8001-2A888E8CA2E3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61B1-9095-F7AD-FF53-EFADD365A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504EA-5403-AB13-8A33-D10390C0E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0654CC-3111-C46C-B581-0CB32E9DD09B}"/>
              </a:ext>
            </a:extLst>
          </p:cNvPr>
          <p:cNvSpPr txBox="1"/>
          <p:nvPr/>
        </p:nvSpPr>
        <p:spPr>
          <a:xfrm>
            <a:off x="3045995" y="116639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1: Rotor Velocities</a:t>
            </a:r>
            <a:endParaRPr lang="it-IT" sz="3200" dirty="0"/>
          </a:p>
        </p:txBody>
      </p:sp>
      <p:cxnSp>
        <p:nvCxnSpPr>
          <p:cNvPr id="12" name="Connettore 1 7">
            <a:extLst>
              <a:ext uri="{FF2B5EF4-FFF2-40B4-BE49-F238E27FC236}">
                <a16:creationId xmlns:a16="http://schemas.microsoft.com/office/drawing/2014/main" id="{84A34152-2BE6-5CE7-44E7-2A7C5342C5DD}"/>
              </a:ext>
            </a:extLst>
          </p:cNvPr>
          <p:cNvCxnSpPr/>
          <p:nvPr/>
        </p:nvCxnSpPr>
        <p:spPr bwMode="auto">
          <a:xfrm>
            <a:off x="686679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e 8">
            <a:extLst>
              <a:ext uri="{FF2B5EF4-FFF2-40B4-BE49-F238E27FC236}">
                <a16:creationId xmlns:a16="http://schemas.microsoft.com/office/drawing/2014/main" id="{E04078B1-B02B-0CF3-26BF-56B2C1BBA3C3}"/>
              </a:ext>
            </a:extLst>
          </p:cNvPr>
          <p:cNvSpPr>
            <a:spLocks noChangeAspect="1"/>
          </p:cNvSpPr>
          <p:nvPr/>
        </p:nvSpPr>
        <p:spPr bwMode="auto">
          <a:xfrm>
            <a:off x="488158" y="1162602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0">
            <a:extLst>
              <a:ext uri="{FF2B5EF4-FFF2-40B4-BE49-F238E27FC236}">
                <a16:creationId xmlns:a16="http://schemas.microsoft.com/office/drawing/2014/main" id="{4A300A7C-687A-9161-5762-5C25E2278961}"/>
              </a:ext>
            </a:extLst>
          </p:cNvPr>
          <p:cNvSpPr>
            <a:spLocks noChangeAspect="1"/>
          </p:cNvSpPr>
          <p:nvPr/>
        </p:nvSpPr>
        <p:spPr bwMode="auto">
          <a:xfrm>
            <a:off x="512322" y="307162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Ovale 11">
            <a:extLst>
              <a:ext uri="{FF2B5EF4-FFF2-40B4-BE49-F238E27FC236}">
                <a16:creationId xmlns:a16="http://schemas.microsoft.com/office/drawing/2014/main" id="{6A05FF6C-1765-F247-E655-9917E89C47FF}"/>
              </a:ext>
            </a:extLst>
          </p:cNvPr>
          <p:cNvSpPr>
            <a:spLocks noChangeAspect="1"/>
          </p:cNvSpPr>
          <p:nvPr/>
        </p:nvSpPr>
        <p:spPr bwMode="auto">
          <a:xfrm>
            <a:off x="524679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21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0FA961EA-D124-52B7-42B0-1D5253BDF6EB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" name="case_2">
            <a:hlinkClick r:id="" action="ppaction://media"/>
            <a:extLst>
              <a:ext uri="{FF2B5EF4-FFF2-40B4-BE49-F238E27FC236}">
                <a16:creationId xmlns:a16="http://schemas.microsoft.com/office/drawing/2014/main" id="{5983E0AC-BAE4-634A-4869-DE2F3EB53D1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2"/>
                </p14:media>
              </p:ext>
            </p:extLst>
          </p:nvPr>
        </p:nvPicPr>
        <p:blipFill rotWithShape="1">
          <a:blip r:embed="rId5">
            <a:lum contrast="2000"/>
          </a:blip>
          <a:srcRect l="9353" r="3151" b="2996"/>
          <a:stretch/>
        </p:blipFill>
        <p:spPr>
          <a:xfrm>
            <a:off x="3441386" y="893189"/>
            <a:ext cx="7236769" cy="5137221"/>
          </a:xfr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2F8F-D4B6-9261-D7C5-28985B73C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3D4D63-1012-40FC-B53A-A7E4222743F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C4E4B-EE8F-61DA-2E0C-03E00D348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B4ED5-E068-6258-C0DD-31097EF51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CEFA5D-B402-0527-B28D-9439FC10E5A3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2: Exploration &amp; Exploitation</a:t>
            </a: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4B260C9-EE44-12B8-A77B-5ABB9A2BCFF7}"/>
              </a:ext>
            </a:extLst>
          </p:cNvPr>
          <p:cNvCxnSpPr/>
          <p:nvPr/>
        </p:nvCxnSpPr>
        <p:spPr bwMode="auto">
          <a:xfrm>
            <a:off x="687736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C61F1A68-5288-E54E-21FB-56E5B73175A2}"/>
              </a:ext>
            </a:extLst>
          </p:cNvPr>
          <p:cNvSpPr>
            <a:spLocks noChangeAspect="1"/>
          </p:cNvSpPr>
          <p:nvPr/>
        </p:nvSpPr>
        <p:spPr bwMode="auto">
          <a:xfrm>
            <a:off x="488443" y="3069000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79F1950-BCD2-A0C3-06ED-D2BC11F433E7}"/>
              </a:ext>
            </a:extLst>
          </p:cNvPr>
          <p:cNvSpPr>
            <a:spLocks noChangeAspect="1"/>
          </p:cNvSpPr>
          <p:nvPr/>
        </p:nvSpPr>
        <p:spPr bwMode="auto">
          <a:xfrm>
            <a:off x="525736" y="130135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7BB3AAD-0CD6-6D68-83B2-623D52E5E10C}"/>
              </a:ext>
            </a:extLst>
          </p:cNvPr>
          <p:cNvSpPr>
            <a:spLocks noChangeAspect="1"/>
          </p:cNvSpPr>
          <p:nvPr/>
        </p:nvSpPr>
        <p:spPr bwMode="auto">
          <a:xfrm>
            <a:off x="525736" y="4908646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6" name="Picture 15" descr="\documentclass{article}&#10;\usepackage{amsmath}&#10;\pagestyle{empty}&#10;\begin{document}&#10;\noindent&#10;Average Error\\&#10;$e_{\text{avg}} = 0.37 \, \text{m}$&#10;\end{document}" title="IguanaTex Bitmap Display">
            <a:extLst>
              <a:ext uri="{FF2B5EF4-FFF2-40B4-BE49-F238E27FC236}">
                <a16:creationId xmlns:a16="http://schemas.microsoft.com/office/drawing/2014/main" id="{317A3B21-4D58-21B0-9FC6-763FF68A97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38" y="3644900"/>
            <a:ext cx="1680524" cy="6063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7BEFB2-36DA-4DA3-D576-B8AD45F52627}"/>
              </a:ext>
            </a:extLst>
          </p:cNvPr>
          <p:cNvSpPr txBox="1"/>
          <p:nvPr/>
        </p:nvSpPr>
        <p:spPr>
          <a:xfrm>
            <a:off x="1245013" y="1951672"/>
            <a:ext cx="2100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4</a:t>
            </a:r>
            <a:r>
              <a:rPr lang="en-US" b="1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UAVs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4 victims positioned at the </a:t>
            </a:r>
            <a:r>
              <a:rPr lang="en-US" b="1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corners</a:t>
            </a:r>
          </a:p>
        </p:txBody>
      </p:sp>
    </p:spTree>
    <p:extLst>
      <p:ext uri="{BB962C8B-B14F-4D97-AF65-F5344CB8AC3E}">
        <p14:creationId xmlns:p14="http://schemas.microsoft.com/office/powerpoint/2010/main" val="146047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C84FD022-99A1-C9FF-46A8-BACE3FC0DE3E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7000"/>
                </a:schemeClr>
              </a:gs>
              <a:gs pos="55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ptos Light" panose="020B00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AA13C-088D-7FAE-0F2B-2DD77B4077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9226DB-2A6A-4261-BD24-FDB986D3AD75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300B4-B702-0F2B-E2BC-AFA6266F1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2D095-A249-0C18-05C7-BF8D09488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4" name="case_3">
            <a:hlinkClick r:id="" action="ppaction://media"/>
            <a:extLst>
              <a:ext uri="{FF2B5EF4-FFF2-40B4-BE49-F238E27FC236}">
                <a16:creationId xmlns:a16="http://schemas.microsoft.com/office/drawing/2014/main" id="{01FFA4D0-FF5E-4747-678A-9C1D3476A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contrast="2000"/>
          </a:blip>
          <a:srcRect l="9507" r="2979" b="3284"/>
          <a:stretch/>
        </p:blipFill>
        <p:spPr bwMode="auto">
          <a:xfrm>
            <a:off x="3478569" y="892895"/>
            <a:ext cx="7189431" cy="5121986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FD2D0E7D-EDAA-E7A6-EB45-ED6AB8344DDD}"/>
              </a:ext>
            </a:extLst>
          </p:cNvPr>
          <p:cNvCxnSpPr/>
          <p:nvPr/>
        </p:nvCxnSpPr>
        <p:spPr bwMode="auto">
          <a:xfrm>
            <a:off x="694361" y="1352624"/>
            <a:ext cx="0" cy="38800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e 6">
            <a:extLst>
              <a:ext uri="{FF2B5EF4-FFF2-40B4-BE49-F238E27FC236}">
                <a16:creationId xmlns:a16="http://schemas.microsoft.com/office/drawing/2014/main" id="{7B55B681-45A5-9BF6-0B0B-BF16A0B1DCAE}"/>
              </a:ext>
            </a:extLst>
          </p:cNvPr>
          <p:cNvSpPr>
            <a:spLocks noChangeAspect="1"/>
          </p:cNvSpPr>
          <p:nvPr/>
        </p:nvSpPr>
        <p:spPr bwMode="auto">
          <a:xfrm>
            <a:off x="496361" y="4949221"/>
            <a:ext cx="396000" cy="396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486CD4B-A68F-2E98-9551-178A9BAB64D8}"/>
              </a:ext>
            </a:extLst>
          </p:cNvPr>
          <p:cNvSpPr>
            <a:spLocks noChangeAspect="1"/>
          </p:cNvSpPr>
          <p:nvPr/>
        </p:nvSpPr>
        <p:spPr bwMode="auto">
          <a:xfrm>
            <a:off x="532361" y="1301354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E643E07F-99F4-AE44-4C50-5771D56AA573}"/>
              </a:ext>
            </a:extLst>
          </p:cNvPr>
          <p:cNvSpPr>
            <a:spLocks noChangeAspect="1"/>
          </p:cNvSpPr>
          <p:nvPr/>
        </p:nvSpPr>
        <p:spPr bwMode="auto">
          <a:xfrm>
            <a:off x="529150" y="3125287"/>
            <a:ext cx="324000" cy="3240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9000">
                <a:schemeClr val="l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9388C72-B954-E692-EC78-B7E550F8A5F5}"/>
              </a:ext>
            </a:extLst>
          </p:cNvPr>
          <p:cNvSpPr txBox="1">
            <a:spLocks/>
          </p:cNvSpPr>
          <p:nvPr/>
        </p:nvSpPr>
        <p:spPr bwMode="auto">
          <a:xfrm>
            <a:off x="838200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CASE 3: Exploration &amp; Exploitation</a:t>
            </a:r>
          </a:p>
        </p:txBody>
      </p:sp>
      <p:pic>
        <p:nvPicPr>
          <p:cNvPr id="18" name="Picture 17" descr="\documentclass{article}&#10;\usepackage{amsmath}&#10;\pagestyle{empty}&#10;\begin{document}&#10;\noindent&#10;Average Error\\&#10;$e_{\text{avg}} = 0.37 \, \text{m}$&#10;\end{document}" title="IguanaTex Bitmap Display">
            <a:extLst>
              <a:ext uri="{FF2B5EF4-FFF2-40B4-BE49-F238E27FC236}">
                <a16:creationId xmlns:a16="http://schemas.microsoft.com/office/drawing/2014/main" id="{D06C7EF3-9894-E65D-80E1-D37DF3835C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38" y="3644900"/>
            <a:ext cx="1680524" cy="606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64893-3B1C-C2D2-05F9-826C7FE0280A}"/>
                  </a:ext>
                </a:extLst>
              </p:cNvPr>
              <p:cNvSpPr txBox="1"/>
              <p:nvPr/>
            </p:nvSpPr>
            <p:spPr>
              <a:xfrm>
                <a:off x="1245013" y="1951672"/>
                <a:ext cx="21003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5</a:t>
                </a:r>
                <a:r>
                  <a:rPr lang="en-US" b="1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UAVs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4 victims positioned only </a:t>
                </a:r>
                <a:r>
                  <a:rPr lang="en-US" b="1" dirty="0">
                    <a:solidFill>
                      <a:srgbClr val="822333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822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smtClean="0">
                        <a:solidFill>
                          <a:srgbClr val="822333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b="1" dirty="0">
                    <a:solidFill>
                      <a:srgbClr val="822333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apart</a:t>
                </a:r>
                <a:endParaRPr lang="en-US" dirty="0">
                  <a:solidFill>
                    <a:srgbClr val="000000"/>
                  </a:solidFill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C64893-3B1C-C2D2-05F9-826C7FE02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13" y="1951672"/>
                <a:ext cx="2100387" cy="1477328"/>
              </a:xfrm>
              <a:prstGeom prst="rect">
                <a:avLst/>
              </a:prstGeom>
              <a:blipFill>
                <a:blip r:embed="rId8"/>
                <a:stretch>
                  <a:fillRect l="-1739" t="-1646" b="-5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75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3D7EC-1AA5-FD56-7E36-E9BE18CE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cielo, schermata&#10;&#10;Descrizione generata automaticamente">
            <a:extLst>
              <a:ext uri="{FF2B5EF4-FFF2-40B4-BE49-F238E27FC236}">
                <a16:creationId xmlns:a16="http://schemas.microsoft.com/office/drawing/2014/main" id="{2B133088-DE6D-34D1-DA26-AF42C9CF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1" b="19394"/>
          <a:stretch/>
        </p:blipFill>
        <p:spPr>
          <a:xfrm flipH="1">
            <a:off x="-1" y="0"/>
            <a:ext cx="12191999" cy="63563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39683-2B90-9BDD-ABA9-D63D1A3F61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863EA3-4AF4-44BC-BAF9-E53BDF46002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Processo 8">
            <a:extLst>
              <a:ext uri="{FF2B5EF4-FFF2-40B4-BE49-F238E27FC236}">
                <a16:creationId xmlns:a16="http://schemas.microsoft.com/office/drawing/2014/main" id="{AD070333-AEA3-C7A9-A306-CCBC097B2030}"/>
              </a:ext>
            </a:extLst>
          </p:cNvPr>
          <p:cNvSpPr/>
          <p:nvPr/>
        </p:nvSpPr>
        <p:spPr bwMode="auto">
          <a:xfrm>
            <a:off x="-1968" y="-13264"/>
            <a:ext cx="12192000" cy="6356349"/>
          </a:xfrm>
          <a:prstGeom prst="flowChartProcess">
            <a:avLst/>
          </a:prstGeom>
          <a:gradFill>
            <a:gsLst>
              <a:gs pos="0">
                <a:schemeClr val="lt1">
                  <a:hueOff val="0"/>
                  <a:satOff val="0"/>
                  <a:satMod val="103000"/>
                  <a:tint val="94000"/>
                  <a:lumMod val="99969"/>
                  <a:lumOff val="31"/>
                </a:schemeClr>
              </a:gs>
              <a:gs pos="100000">
                <a:schemeClr val="lt1">
                  <a:hueOff val="0"/>
                  <a:satOff val="0"/>
                  <a:lumOff val="0"/>
                  <a:lumMod val="99000"/>
                  <a:satMod val="120000"/>
                  <a:shade val="78000"/>
                  <a:alpha val="23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3E45D-B3E9-644A-1552-9F0A66F20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E2B51-6E5C-D6B4-29A1-2ABD92673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E353E-CA27-3E0B-E35F-BB8F4337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32" y="155631"/>
            <a:ext cx="10515601" cy="581025"/>
          </a:xfrm>
        </p:spPr>
        <p:txBody>
          <a:bodyPr/>
          <a:lstStyle/>
          <a:p>
            <a:pPr algn="ctr"/>
            <a:r>
              <a:rPr lang="en-US" sz="3200" b="0" dirty="0">
                <a:latin typeface="Aptos Light" panose="020B0004020202020204" pitchFamily="34" charset="0"/>
              </a:rPr>
              <a:t>CONCLUSIONS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D8BE1D-B86C-A2DF-8F3A-637977A92C1F}"/>
              </a:ext>
            </a:extLst>
          </p:cNvPr>
          <p:cNvSpPr txBox="1"/>
          <p:nvPr/>
        </p:nvSpPr>
        <p:spPr>
          <a:xfrm>
            <a:off x="556831" y="949988"/>
            <a:ext cx="11090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We have developed a solution to the multi-source localization problem, a challenging task due to the </a:t>
            </a:r>
            <a:r>
              <a:rPr lang="en-US" sz="1800" b="1" dirty="0">
                <a:latin typeface="Aptos Light" panose="020B0004020202020204" pitchFamily="34" charset="0"/>
              </a:rPr>
              <a:t>superposition of multiple signals</a:t>
            </a:r>
            <a:r>
              <a:rPr lang="en-US" sz="1800" b="1" dirty="0">
                <a:solidFill>
                  <a:srgbClr val="000000"/>
                </a:solidFill>
                <a:latin typeface="Aptos Light" panose="020B0004020202020204" pitchFamily="34" charset="0"/>
              </a:rPr>
              <a:t>.</a:t>
            </a:r>
            <a:endParaRPr lang="it-IT" sz="1800" b="1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56B0230-F16A-0700-17AF-DAE70C41B90C}"/>
              </a:ext>
            </a:extLst>
          </p:cNvPr>
          <p:cNvSpPr txBox="1"/>
          <p:nvPr/>
        </p:nvSpPr>
        <p:spPr>
          <a:xfrm>
            <a:off x="556831" y="1958378"/>
            <a:ext cx="11090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By using a </a:t>
            </a:r>
            <a:r>
              <a:rPr lang="en-US" sz="1800" b="1" dirty="0">
                <a:latin typeface="Aptos Light" panose="020B0004020202020204" pitchFamily="34" charset="0"/>
              </a:rPr>
              <a:t>decentralized approach 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which is less computationally intensive, and it is particularly useful in scenarios where </a:t>
            </a:r>
            <a:r>
              <a:rPr lang="en-US" sz="1800" b="1" dirty="0">
                <a:solidFill>
                  <a:srgbClr val="000000"/>
                </a:solidFill>
                <a:latin typeface="Aptos Light" panose="020B0004020202020204" pitchFamily="34" charset="0"/>
              </a:rPr>
              <a:t>communication is difficult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.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9587BC-B3CC-B07B-4D8C-423BC8C81EF4}"/>
              </a:ext>
            </a:extLst>
          </p:cNvPr>
          <p:cNvSpPr txBox="1"/>
          <p:nvPr/>
        </p:nvSpPr>
        <p:spPr>
          <a:xfrm>
            <a:off x="6768969" y="3164911"/>
            <a:ext cx="5098474" cy="9233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Improvement could be made in adding </a:t>
            </a:r>
            <a:r>
              <a:rPr lang="en-US" sz="1800" b="1" dirty="0">
                <a:latin typeface="Aptos Light" panose="020B0004020202020204" pitchFamily="34" charset="0"/>
              </a:rPr>
              <a:t>disturbances</a:t>
            </a:r>
            <a:r>
              <a:rPr lang="en-US" sz="1800" b="1" dirty="0">
                <a:solidFill>
                  <a:srgbClr val="000000"/>
                </a:solidFill>
                <a:latin typeface="Aptos Light" panose="020B00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to both signal generation and the control task to see the </a:t>
            </a:r>
            <a:r>
              <a:rPr lang="en-US" sz="1800" b="1" dirty="0">
                <a:latin typeface="Aptos Light" panose="020B0004020202020204" pitchFamily="34" charset="0"/>
              </a:rPr>
              <a:t>robustness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 of the approach.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CAD80D-F889-65AB-2EF3-4F838ED8B444}"/>
              </a:ext>
            </a:extLst>
          </p:cNvPr>
          <p:cNvSpPr txBox="1"/>
          <p:nvPr/>
        </p:nvSpPr>
        <p:spPr>
          <a:xfrm>
            <a:off x="556831" y="3141207"/>
            <a:ext cx="5098474" cy="9233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lvl="0" algn="ctr">
              <a:buNone/>
            </a:pP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The </a:t>
            </a:r>
            <a:r>
              <a:rPr lang="en-US" sz="1800" b="1" dirty="0">
                <a:latin typeface="Aptos Light" panose="020B0004020202020204" pitchFamily="34" charset="0"/>
              </a:rPr>
              <a:t>control task 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</a:rPr>
              <a:t>was not the focus of the work and could be improved by employing more accurate methods (e.g., geometric control).</a:t>
            </a:r>
            <a:endParaRPr lang="it-IT" sz="1800" b="0" i="0" dirty="0">
              <a:solidFill>
                <a:srgbClr val="000000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30B2669B-5442-23E1-50FC-45795522EEDE}"/>
              </a:ext>
            </a:extLst>
          </p:cNvPr>
          <p:cNvSpPr/>
          <p:nvPr/>
        </p:nvSpPr>
        <p:spPr>
          <a:xfrm>
            <a:off x="5791069" y="3171618"/>
            <a:ext cx="842136" cy="869577"/>
          </a:xfrm>
          <a:prstGeom prst="ellipse">
            <a:avLst/>
          </a:prstGeom>
          <a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-2000" r="-2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9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2EA7-1867-5BE5-0826-C669C595A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4C6D9DDB-0620-E368-E250-D908F685B5EE}"/>
              </a:ext>
            </a:extLst>
          </p:cNvPr>
          <p:cNvSpPr/>
          <p:nvPr/>
        </p:nvSpPr>
        <p:spPr bwMode="auto">
          <a:xfrm rot="5400000">
            <a:off x="2925091" y="-2950864"/>
            <a:ext cx="6356350" cy="12192001"/>
          </a:xfrm>
          <a:prstGeom prst="rect">
            <a:avLst/>
          </a:prstGeom>
          <a:gradFill>
            <a:gsLst>
              <a:gs pos="0">
                <a:srgbClr val="CDEDFC">
                  <a:alpha val="33000"/>
                </a:srgbClr>
              </a:gs>
              <a:gs pos="57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B67F8-13AF-EEA2-10D8-9077137E52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92004E-B0F7-4EFA-8841-22744C11139E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45B8F-A5F8-802C-35ED-44AF95E9B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7D144-56E0-B71F-D04D-568944A4D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D1DC05-A7DB-D3E1-0938-BB5F6BF60145}"/>
              </a:ext>
            </a:extLst>
          </p:cNvPr>
          <p:cNvSpPr txBox="1">
            <a:spLocks/>
          </p:cNvSpPr>
          <p:nvPr/>
        </p:nvSpPr>
        <p:spPr bwMode="auto">
          <a:xfrm>
            <a:off x="838199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</a:rPr>
              <a:t>PROBLEM STATEMENT</a:t>
            </a:r>
          </a:p>
        </p:txBody>
      </p:sp>
      <p:pic>
        <p:nvPicPr>
          <p:cNvPr id="17" name="Elemento grafico 16" descr="Gruppo di uomini contorno">
            <a:extLst>
              <a:ext uri="{FF2B5EF4-FFF2-40B4-BE49-F238E27FC236}">
                <a16:creationId xmlns:a16="http://schemas.microsoft.com/office/drawing/2014/main" id="{84698A45-BFC9-DDB0-6543-CD25757AA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4965" y="878645"/>
            <a:ext cx="684000" cy="68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D532D21-FF42-7EE9-812D-68348B3BCB8B}"/>
                  </a:ext>
                </a:extLst>
              </p:cNvPr>
              <p:cNvSpPr txBox="1"/>
              <p:nvPr/>
            </p:nvSpPr>
            <p:spPr>
              <a:xfrm>
                <a:off x="6565302" y="1614880"/>
                <a:ext cx="2743200" cy="286232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This work aims to build upon previous efforts to  localize in </a:t>
                </a: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</a:rPr>
                  <a:t>search space of 160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1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multiple </a:t>
                </a: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avalanche victims by using a team of UAVs, in a </a:t>
                </a:r>
                <a:r>
                  <a:rPr lang="en-US" b="1" dirty="0">
                    <a:solidFill>
                      <a:srgbClr val="822333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decentralized </a:t>
                </a: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framework; with ARTVAs in </a:t>
                </a:r>
                <a:r>
                  <a:rPr lang="en-US" b="1" dirty="0">
                    <a:solidFill>
                      <a:srgbClr val="822333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transmitter/receiver</a:t>
                </a:r>
                <a:r>
                  <a:rPr lang="en-US" dirty="0">
                    <a:solidFill>
                      <a:srgbClr val="000000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mode attached to each victim/UAV.</a:t>
                </a: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7D532D21-FF42-7EE9-812D-68348B3B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302" y="1614880"/>
                <a:ext cx="2743200" cy="2862322"/>
              </a:xfrm>
              <a:prstGeom prst="rect">
                <a:avLst/>
              </a:prstGeom>
              <a:blipFill>
                <a:blip r:embed="rId5"/>
                <a:stretch>
                  <a:fillRect l="-1545" t="-212" r="-2870" b="-2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Elemento grafico 23" descr="Frecce a zig zag contorno">
            <a:extLst>
              <a:ext uri="{FF2B5EF4-FFF2-40B4-BE49-F238E27FC236}">
                <a16:creationId xmlns:a16="http://schemas.microsoft.com/office/drawing/2014/main" id="{31CE2364-884D-C0BC-1DC1-B8825E560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2609" y="2518057"/>
            <a:ext cx="741316" cy="741316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AF9EC51-F372-717E-B068-022427DEC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6" y="5282042"/>
            <a:ext cx="10119671" cy="1008233"/>
          </a:xfrm>
          <a:prstGeom prst="rect">
            <a:avLst/>
          </a:prstGeom>
        </p:spPr>
      </p:pic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7457DBC5-7328-D191-0BE8-2997F5371C36}"/>
              </a:ext>
            </a:extLst>
          </p:cNvPr>
          <p:cNvCxnSpPr>
            <a:cxnSpLocks/>
          </p:cNvCxnSpPr>
          <p:nvPr/>
        </p:nvCxnSpPr>
        <p:spPr>
          <a:xfrm>
            <a:off x="614036" y="5229335"/>
            <a:ext cx="2768607" cy="0"/>
          </a:xfrm>
          <a:prstGeom prst="line">
            <a:avLst/>
          </a:prstGeom>
          <a:ln w="6350">
            <a:solidFill>
              <a:srgbClr val="82233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arte, stella&#10;&#10;Descrizione generata automaticamente">
            <a:extLst>
              <a:ext uri="{FF2B5EF4-FFF2-40B4-BE49-F238E27FC236}">
                <a16:creationId xmlns:a16="http://schemas.microsoft.com/office/drawing/2014/main" id="{090C6E06-BB74-63A2-1150-051CC1AF03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73" b="7574"/>
          <a:stretch/>
        </p:blipFill>
        <p:spPr>
          <a:xfrm>
            <a:off x="574357" y="1028968"/>
            <a:ext cx="1929860" cy="4114800"/>
          </a:xfrm>
          <a:prstGeom prst="rect">
            <a:avLst/>
          </a:prstGeom>
        </p:spPr>
      </p:pic>
      <p:pic>
        <p:nvPicPr>
          <p:cNvPr id="9" name="Immagine 8" descr="Immagine che contiene arte, stella&#10;&#10;Descrizione generata automaticamente">
            <a:extLst>
              <a:ext uri="{FF2B5EF4-FFF2-40B4-BE49-F238E27FC236}">
                <a16:creationId xmlns:a16="http://schemas.microsoft.com/office/drawing/2014/main" id="{04171563-20C9-ACA8-FE64-8FC8A0363A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83" b="12826"/>
          <a:stretch/>
        </p:blipFill>
        <p:spPr>
          <a:xfrm>
            <a:off x="9559676" y="1101166"/>
            <a:ext cx="2057764" cy="4114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CCDD99-7810-DE80-BA43-114DA2DCD7B4}"/>
              </a:ext>
            </a:extLst>
          </p:cNvPr>
          <p:cNvSpPr txBox="1">
            <a:spLocks/>
          </p:cNvSpPr>
          <p:nvPr/>
        </p:nvSpPr>
        <p:spPr bwMode="auto">
          <a:xfrm>
            <a:off x="614036" y="854075"/>
            <a:ext cx="1890181" cy="400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2000" dirty="0">
                <a:latin typeface="Aptos Light" panose="020B0004020202020204" pitchFamily="34" charset="0"/>
              </a:rPr>
              <a:t>Centralized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363721-3FDE-EE56-73C5-DA4D58720B67}"/>
              </a:ext>
            </a:extLst>
          </p:cNvPr>
          <p:cNvSpPr txBox="1">
            <a:spLocks/>
          </p:cNvSpPr>
          <p:nvPr/>
        </p:nvSpPr>
        <p:spPr bwMode="auto">
          <a:xfrm>
            <a:off x="9457624" y="849676"/>
            <a:ext cx="2153568" cy="58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2000" dirty="0">
                <a:latin typeface="Aptos Light" panose="020B0004020202020204" pitchFamily="34" charset="0"/>
              </a:rPr>
              <a:t>Decentralized</a:t>
            </a:r>
          </a:p>
          <a:p>
            <a:pPr algn="ctr"/>
            <a:r>
              <a:rPr lang="en-US" sz="1600" dirty="0">
                <a:latin typeface="Aptos Light" panose="020B0004020202020204" pitchFamily="34" charset="0"/>
              </a:rPr>
              <a:t>(Fully autonomous)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C14F479-7B6D-9298-5710-1BF68F87E5A6}"/>
              </a:ext>
            </a:extLst>
          </p:cNvPr>
          <p:cNvSpPr txBox="1"/>
          <p:nvPr/>
        </p:nvSpPr>
        <p:spPr>
          <a:xfrm>
            <a:off x="2893437" y="1628720"/>
            <a:ext cx="2743200" cy="2862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b">
            <a:sp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Authors of </a:t>
            </a:r>
            <a:r>
              <a:rPr lang="en-US" dirty="0">
                <a:latin typeface="Aptos Light" panose="020B0004020202020204" pitchFamily="34" charset="0"/>
                <a:cs typeface="Times New Roman" panose="02020603050405020304" pitchFamily="18" charset="0"/>
              </a:rPr>
              <a:t>[1][2]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have formulated a strategy to localize a </a:t>
            </a: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single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avalanche victim using multiple UAVs, in a </a:t>
            </a: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centralized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framework. They employ the </a:t>
            </a:r>
            <a:r>
              <a:rPr lang="en-US" b="1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RLS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algorithm to estimate the position and generate trajectories for the UAVs to follow.</a:t>
            </a:r>
          </a:p>
        </p:txBody>
      </p:sp>
      <p:pic>
        <p:nvPicPr>
          <p:cNvPr id="15" name="Elemento grafico 14" descr="Uomo contorno">
            <a:extLst>
              <a:ext uri="{FF2B5EF4-FFF2-40B4-BE49-F238E27FC236}">
                <a16:creationId xmlns:a16="http://schemas.microsoft.com/office/drawing/2014/main" id="{C2B8A525-EA76-E893-DD31-9E667C4C18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23037" y="878645"/>
            <a:ext cx="684000" cy="68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030220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FBD2-D818-31C5-BB15-9FF1CF47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Elementi grafici, creatività, design&#10;&#10;Descrizione generata automaticamente">
            <a:extLst>
              <a:ext uri="{FF2B5EF4-FFF2-40B4-BE49-F238E27FC236}">
                <a16:creationId xmlns:a16="http://schemas.microsoft.com/office/drawing/2014/main" id="{31D0E763-B1D2-6333-021C-50FFA241EFE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458" y1="69167" x2="41667" y2="69583"/>
                        <a14:foregroundMark x1="62448" y1="69688" x2="62969" y2="69688"/>
                        <a14:foregroundMark x1="69896" y1="20938" x2="69844" y2="20729"/>
                        <a14:foregroundMark x1="26927" y1="21875" x2="27604" y2="219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316481" y="75010"/>
            <a:ext cx="16824960" cy="7576511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07BAE6-E208-D6D9-5BC2-1B5BFCF3CF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0595F46-C14B-4F01-BE94-2876B859308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7C3E11-E81A-8E80-BD07-FC25BCD85B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4FA0D8-5958-9DCF-5BBB-9E596FC35A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1BF72E-5B31-526B-030B-F6DB7313C16C}"/>
              </a:ext>
            </a:extLst>
          </p:cNvPr>
          <p:cNvSpPr txBox="1">
            <a:spLocks/>
          </p:cNvSpPr>
          <p:nvPr/>
        </p:nvSpPr>
        <p:spPr bwMode="auto">
          <a:xfrm>
            <a:off x="838199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dirty="0">
                <a:latin typeface="Aptos Light" panose="020B0004020202020204" pitchFamily="34" charset="0"/>
              </a:rPr>
              <a:t>SINGLE VICTIM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6">
                <a:extLst>
                  <a:ext uri="{FF2B5EF4-FFF2-40B4-BE49-F238E27FC236}">
                    <a16:creationId xmlns:a16="http://schemas.microsoft.com/office/drawing/2014/main" id="{02DF7021-9C24-4995-6E43-735FE7C260A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572" y="1349185"/>
                <a:ext cx="4520549" cy="1573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822433"/>
                  </a:buClr>
                  <a:buChar char="•"/>
                  <a:defRPr sz="2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15621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1981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Tx/>
                  <a:buNone/>
                </a:pP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In </a:t>
                </a:r>
                <a:r>
                  <a:rPr lang="en-US" sz="1800" b="1" dirty="0">
                    <a:solidFill>
                      <a:schemeClr val="tx2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transmitter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mode, the ARTVA generates a magnetic field.</a:t>
                </a:r>
              </a:p>
              <a:p>
                <a:pPr marL="0" indent="0" algn="ctr">
                  <a:buFontTx/>
                  <a:buNone/>
                </a:pPr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FontTx/>
                  <a:buNone/>
                </a:pP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ARTVA model 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magnetic dipole</a:t>
                </a:r>
                <a:r>
                  <a:rPr lang="en-US" sz="1800" b="1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with AC current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loop.</a:t>
                </a:r>
              </a:p>
              <a:p>
                <a:pPr marL="0" indent="0" algn="ctr">
                  <a:buFontTx/>
                  <a:buNone/>
                </a:pPr>
                <a:endParaRPr lang="en-US" sz="1800" dirty="0">
                  <a:latin typeface="Aptos Light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Content Placeholder 6">
                <a:extLst>
                  <a:ext uri="{FF2B5EF4-FFF2-40B4-BE49-F238E27FC236}">
                    <a16:creationId xmlns:a16="http://schemas.microsoft.com/office/drawing/2014/main" id="{02DF7021-9C24-4995-6E43-735FE7C2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572" y="1349185"/>
                <a:ext cx="4520549" cy="1573771"/>
              </a:xfrm>
              <a:prstGeom prst="rect">
                <a:avLst/>
              </a:prstGeom>
              <a:blipFill>
                <a:blip r:embed="rId7"/>
                <a:stretch>
                  <a:fillRect t="-1550" b="-65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9C62FE5-49C1-6256-3D94-EC0935AF1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4226" y="723580"/>
            <a:ext cx="2733262" cy="598384"/>
          </a:xfrm>
        </p:spPr>
        <p:txBody>
          <a:bodyPr/>
          <a:lstStyle/>
          <a:p>
            <a:r>
              <a:rPr lang="en-US" sz="2000" u="sng" dirty="0">
                <a:solidFill>
                  <a:schemeClr val="tx2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Maxwell Equations</a:t>
            </a:r>
            <a:endParaRPr lang="en-US" sz="2000" u="sng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5488EEB9-07B6-1DEF-9C98-C1BF8E220E3D}"/>
              </a:ext>
            </a:extLst>
          </p:cNvPr>
          <p:cNvGrpSpPr/>
          <p:nvPr/>
        </p:nvGrpSpPr>
        <p:grpSpPr>
          <a:xfrm>
            <a:off x="7543491" y="1460561"/>
            <a:ext cx="2594731" cy="1407631"/>
            <a:chOff x="8759069" y="983357"/>
            <a:chExt cx="2594731" cy="1407631"/>
          </a:xfrm>
        </p:grpSpPr>
        <p:pic>
          <p:nvPicPr>
            <p:cNvPr id="25" name="Picture 11" descr="\documentclass{article}&#10;\usepackage{amsmath}&#10;\pagestyle{empty}&#10;&#10;\begin{document}&#10;&#10;\[&#10;\begin{cases}&#10;    \nabla \times \mathbf{E} &amp; = -j\omega \mathbf{B} \\&#10;    \nabla \times \mathbf{H} &amp; = \mathbf{J} + j\omega \epsilon \,\mathbf{E} \\&#10;    \nabla \cdot \mathbf{E} &amp; = \frac{\rho}{\epsilon} \\&#10;    \nabla \cdot \mathbf{B} &amp; = 0&#10;\end{cases}&#10;\]&#10;&#10;\end{document}&#10;&#10;" title="IguanaTex Bitmap Display">
              <a:extLst>
                <a:ext uri="{FF2B5EF4-FFF2-40B4-BE49-F238E27FC236}">
                  <a16:creationId xmlns:a16="http://schemas.microsoft.com/office/drawing/2014/main" id="{1ADF2FD8-1307-C832-1B48-CCE250A4A1D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069" y="983357"/>
              <a:ext cx="2594731" cy="1407631"/>
            </a:xfrm>
            <a:prstGeom prst="rect">
              <a:avLst/>
            </a:prstGeom>
          </p:spPr>
        </p:pic>
        <p:sp>
          <p:nvSpPr>
            <p:cNvPr id="28" name="Anello 27">
              <a:extLst>
                <a:ext uri="{FF2B5EF4-FFF2-40B4-BE49-F238E27FC236}">
                  <a16:creationId xmlns:a16="http://schemas.microsoft.com/office/drawing/2014/main" id="{480809FA-0592-1A03-9060-B8DFD3FF69F0}"/>
                </a:ext>
              </a:extLst>
            </p:cNvPr>
            <p:cNvSpPr/>
            <p:nvPr/>
          </p:nvSpPr>
          <p:spPr bwMode="auto">
            <a:xfrm>
              <a:off x="9394878" y="1293742"/>
              <a:ext cx="419762" cy="365125"/>
            </a:xfrm>
            <a:prstGeom prst="donut">
              <a:avLst>
                <a:gd name="adj" fmla="val 5670"/>
              </a:avLst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6677069E-F2C6-B00D-022F-241BE97FEA29}"/>
              </a:ext>
            </a:extLst>
          </p:cNvPr>
          <p:cNvGrpSpPr/>
          <p:nvPr/>
        </p:nvGrpSpPr>
        <p:grpSpPr>
          <a:xfrm>
            <a:off x="7320497" y="4439880"/>
            <a:ext cx="3040718" cy="957559"/>
            <a:chOff x="8793905" y="3678996"/>
            <a:chExt cx="3040718" cy="957559"/>
          </a:xfrm>
        </p:grpSpPr>
        <p:pic>
          <p:nvPicPr>
            <p:cNvPr id="26" name="Picture 12" descr="\documentclass{article}&#10;\usepackage{amsmath}&#10;\pagestyle{empty}&#10;\begin{document}&#10;\begin{equation*}&#10; \mathbf{H} = \frac{I b^2}{4 \, r^5} &#10;    \begin{bmatrix}&#10;        2x^2 - y^2 - z^2 \\&#10;        3xy \\&#10;        3xz&#10;    \end{bmatrix}&#10;\end{equation*}&#10;\end{document}" title="IguanaTex Bitmap Display">
              <a:extLst>
                <a:ext uri="{FF2B5EF4-FFF2-40B4-BE49-F238E27FC236}">
                  <a16:creationId xmlns:a16="http://schemas.microsoft.com/office/drawing/2014/main" id="{9777CFC4-8C3D-4387-75F3-0D9EBE9B0366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096" y="3678996"/>
              <a:ext cx="2940527" cy="957559"/>
            </a:xfrm>
            <a:prstGeom prst="rect">
              <a:avLst/>
            </a:prstGeom>
          </p:spPr>
        </p:pic>
        <p:sp>
          <p:nvSpPr>
            <p:cNvPr id="29" name="Anello 28">
              <a:extLst>
                <a:ext uri="{FF2B5EF4-FFF2-40B4-BE49-F238E27FC236}">
                  <a16:creationId xmlns:a16="http://schemas.microsoft.com/office/drawing/2014/main" id="{59655E1B-F418-7F4F-D3AF-9598AFCFA420}"/>
                </a:ext>
              </a:extLst>
            </p:cNvPr>
            <p:cNvSpPr/>
            <p:nvPr/>
          </p:nvSpPr>
          <p:spPr bwMode="auto">
            <a:xfrm>
              <a:off x="8793905" y="3953564"/>
              <a:ext cx="419762" cy="365125"/>
            </a:xfrm>
            <a:prstGeom prst="donut">
              <a:avLst>
                <a:gd name="adj" fmla="val 5670"/>
              </a:avLst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9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30" name="Picture 14" descr="A diagram of a circle and a circle&#10;&#10;Description automatically generated">
            <a:extLst>
              <a:ext uri="{FF2B5EF4-FFF2-40B4-BE49-F238E27FC236}">
                <a16:creationId xmlns:a16="http://schemas.microsoft.com/office/drawing/2014/main" id="{E98076CB-4E6D-5E9A-8907-9BDFA9AE5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966" r="13371" b="10331"/>
          <a:stretch/>
        </p:blipFill>
        <p:spPr>
          <a:xfrm>
            <a:off x="1080572" y="3568639"/>
            <a:ext cx="1880315" cy="1828800"/>
          </a:xfrm>
          <a:prstGeom prst="rect">
            <a:avLst/>
          </a:prstGeom>
          <a:effectLst>
            <a:outerShdw blurRad="2286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4" descr="A diagram of a magnetic field&#10;&#10;Description automatically generated">
            <a:extLst>
              <a:ext uri="{FF2B5EF4-FFF2-40B4-BE49-F238E27FC236}">
                <a16:creationId xmlns:a16="http://schemas.microsoft.com/office/drawing/2014/main" id="{A4E29193-88F3-C36C-4899-215BADE6C5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41" y="3568639"/>
            <a:ext cx="1828800" cy="1828800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Freccia destra 40">
            <a:extLst>
              <a:ext uri="{FF2B5EF4-FFF2-40B4-BE49-F238E27FC236}">
                <a16:creationId xmlns:a16="http://schemas.microsoft.com/office/drawing/2014/main" id="{0FE7AAD7-6D2E-C164-7FE2-3E0FE6458565}"/>
              </a:ext>
            </a:extLst>
          </p:cNvPr>
          <p:cNvSpPr/>
          <p:nvPr/>
        </p:nvSpPr>
        <p:spPr bwMode="auto">
          <a:xfrm rot="5400000">
            <a:off x="8449889" y="3230241"/>
            <a:ext cx="844771" cy="592128"/>
          </a:xfrm>
          <a:prstGeom prst="rightArrow">
            <a:avLst/>
          </a:prstGeom>
          <a:gradFill>
            <a:gsLst>
              <a:gs pos="62000">
                <a:srgbClr val="C89FA5"/>
              </a:gs>
              <a:gs pos="11000">
                <a:schemeClr val="accent4">
                  <a:lumMod val="0"/>
                  <a:lumOff val="100000"/>
                </a:schemeClr>
              </a:gs>
              <a:gs pos="91000">
                <a:schemeClr val="tx1"/>
              </a:gs>
            </a:gsLst>
            <a:lin ang="0" scaled="0"/>
          </a:gra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13BD506-AB9E-C1ED-1333-8DD50BCBA66C}"/>
              </a:ext>
            </a:extLst>
          </p:cNvPr>
          <p:cNvSpPr txBox="1">
            <a:spLocks/>
          </p:cNvSpPr>
          <p:nvPr/>
        </p:nvSpPr>
        <p:spPr bwMode="auto">
          <a:xfrm>
            <a:off x="7505644" y="3761505"/>
            <a:ext cx="2733262" cy="59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Magnetic Field Intensity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F35AA6-A285-75DC-5184-663CA0B5ADD9}"/>
              </a:ext>
            </a:extLst>
          </p:cNvPr>
          <p:cNvSpPr txBox="1"/>
          <p:nvPr/>
        </p:nvSpPr>
        <p:spPr>
          <a:xfrm>
            <a:off x="6510528" y="3099117"/>
            <a:ext cx="4980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ptos Light" panose="020B0004020202020204" pitchFamily="34" charset="0"/>
              </a:rPr>
              <a:t>Quasi-Static Field/Near Field Zone Assumption</a:t>
            </a:r>
          </a:p>
        </p:txBody>
      </p:sp>
    </p:spTree>
    <p:extLst>
      <p:ext uri="{BB962C8B-B14F-4D97-AF65-F5344CB8AC3E}">
        <p14:creationId xmlns:p14="http://schemas.microsoft.com/office/powerpoint/2010/main" val="372629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3136-EDA7-0094-65B6-E34AF0519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C7D581D-3E37-FD25-7D83-2050694C5F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b="18211"/>
          <a:stretch/>
        </p:blipFill>
        <p:spPr>
          <a:xfrm>
            <a:off x="-1" y="472307"/>
            <a:ext cx="12192000" cy="5884043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02D284-88F0-2E97-E148-F80612A56B4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0595F46-C14B-4F01-BE94-2876B8593087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EC9051-CF8B-6D0D-6D1E-01DC34E362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Localization of Avalanche Victims by a Team of UAVs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FED5DC-F93B-EEDA-51AA-D8A1D9B4C86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34E2A3D-7E5F-BE12-620E-C96450B32CE9}"/>
              </a:ext>
            </a:extLst>
          </p:cNvPr>
          <p:cNvSpPr txBox="1">
            <a:spLocks/>
          </p:cNvSpPr>
          <p:nvPr/>
        </p:nvSpPr>
        <p:spPr bwMode="auto">
          <a:xfrm>
            <a:off x="838199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dirty="0">
                <a:latin typeface="Aptos Light" panose="020B0004020202020204" pitchFamily="34" charset="0"/>
              </a:rPr>
              <a:t>SINGLE VICTIM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2D7F70-C5DF-116B-27A0-91FDDC01DB25}"/>
              </a:ext>
            </a:extLst>
          </p:cNvPr>
          <p:cNvSpPr txBox="1">
            <a:spLocks/>
          </p:cNvSpPr>
          <p:nvPr/>
        </p:nvSpPr>
        <p:spPr bwMode="auto">
          <a:xfrm>
            <a:off x="572579" y="-173348"/>
            <a:ext cx="10515602" cy="529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Find</a:t>
            </a:r>
            <a:r>
              <a:rPr lang="en-US" sz="1800" b="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eigenvalues                                             of</a:t>
            </a:r>
            <a:endParaRPr lang="it-IT" sz="1800" b="0" dirty="0">
              <a:latin typeface="Aptos Light" panose="020B0004020202020204" pitchFamily="34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Signal</a:t>
            </a:r>
            <a:r>
              <a:rPr lang="en-US" sz="1800" b="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becomes the </a:t>
            </a: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" name="Picture 14" descr="A diagram of a circle and a circle&#10;&#10;Description automatically generated">
            <a:extLst>
              <a:ext uri="{FF2B5EF4-FFF2-40B4-BE49-F238E27FC236}">
                <a16:creationId xmlns:a16="http://schemas.microsoft.com/office/drawing/2014/main" id="{D827BA38-DE45-96CA-F0E6-FAB233663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966" r="13371" b="10331"/>
          <a:stretch/>
        </p:blipFill>
        <p:spPr>
          <a:xfrm>
            <a:off x="2419044" y="4088218"/>
            <a:ext cx="1880316" cy="1828800"/>
          </a:xfrm>
          <a:prstGeom prst="rect">
            <a:avLst/>
          </a:prstGeom>
          <a:effectLst>
            <a:outerShdw blurRad="2286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6" descr="\documentclass{article}&#10;\usepackage{amsmath}&#10;\usepackage{graphicx} % For \scalebox or \resizebox&#10;\pagestyle{empty}&#10;&#10;\begin{document}&#10;\begin{equation*}&#10;\mathbf{G} = &#10;\begin{bmatrix}&#10; \frac{\partial B_x}{\partial x} &amp; \frac{\partial B_y}{\partial x} &amp; \frac{\partial B_z}{\partial x} \\&#10; \frac{\partial B_x}{\partial y} &amp; \frac{\partial B_y}{\partial y} &amp; \frac{\partial B_z}{\partial y} \\&#10; \frac{\partial B_x}{\partial z} &amp; \frac{\partial B_y}{\partial z} &amp; \frac{\partial B_z}{\partial z}&#10;\end{bmatrix}&#10;=&#10;\resizebox{0.96\textwidth}{!}{$&#10;\frac{1}{r^{5/2}}&#10;\begin{bmatrix}&#10;3 x (-2 x^2 + 3y^2 + 3z^2) &amp; 3 y (-4 x^2 + y^2 + z^2) &amp; 3 z (-4x^2 + y^2 + z^2) \\&#10;3 y (-4 x^2 + y^2 + z^2) &amp; 3 x (x^2 - 4 y^2 + z^2) &amp; -15 x y z \\&#10;3 z (-4 x^2 + y^2 + z^2) &amp; -15 x y z &amp; 3 x (x^2 + y^2 - 4 z^2)&#10;\end{bmatrix}$}&#10;\end{equation*}&#10;\end{document}" title="IguanaTex Bitmap Display">
            <a:extLst>
              <a:ext uri="{FF2B5EF4-FFF2-40B4-BE49-F238E27FC236}">
                <a16:creationId xmlns:a16="http://schemas.microsoft.com/office/drawing/2014/main" id="{AEA4CE2C-BA19-C665-615A-6C350DBAC9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7" y="1437685"/>
            <a:ext cx="10430654" cy="1036916"/>
          </a:xfrm>
          <a:prstGeom prst="rect">
            <a:avLst/>
          </a:prstGeom>
        </p:spPr>
      </p:pic>
      <p:pic>
        <p:nvPicPr>
          <p:cNvPr id="6" name="Picture 9" descr="\documentclass{article}&#10;\usepackage{amsmath}&#10;\pagestyle{empty}&#10;\begin{document}&#10;\begin{equation*}&#10;\text{NSS} = \sqrt{\lambda_{\text{med}}^2 - \lambda_{\text{min}} \lambda_{\text{max}}}&#10;\label{eq:NSS}&#10;\end{equation*}&#10;\end{document}" title="IguanaTex Bitmap Display">
            <a:extLst>
              <a:ext uri="{FF2B5EF4-FFF2-40B4-BE49-F238E27FC236}">
                <a16:creationId xmlns:a16="http://schemas.microsoft.com/office/drawing/2014/main" id="{0834A3A6-64CA-7EB6-F6CC-BBE1220945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08" y="3414328"/>
            <a:ext cx="2564806" cy="40408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E65A00E-1AEF-5CA7-FA41-B2FDBA2E2DF5}"/>
              </a:ext>
            </a:extLst>
          </p:cNvPr>
          <p:cNvSpPr txBox="1"/>
          <p:nvPr/>
        </p:nvSpPr>
        <p:spPr>
          <a:xfrm>
            <a:off x="533400" y="89969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Magnetic Gradient Tensor</a:t>
            </a:r>
          </a:p>
        </p:txBody>
      </p:sp>
      <p:pic>
        <p:nvPicPr>
          <p:cNvPr id="2" name="Immagine 1" descr="Immagine che contiene schermata, Diagramma, diagramma, linea&#10;&#10;Descrizione generata automaticamente">
            <a:extLst>
              <a:ext uri="{FF2B5EF4-FFF2-40B4-BE49-F238E27FC236}">
                <a16:creationId xmlns:a16="http://schemas.microsoft.com/office/drawing/2014/main" id="{B8523CEA-E6B7-3BA8-200E-0FB9A06E4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38" y="3424056"/>
            <a:ext cx="5006322" cy="2483605"/>
          </a:xfrm>
          <a:prstGeom prst="rect">
            <a:avLst/>
          </a:prstGeom>
          <a:effectLst>
            <a:outerShdw blurRad="254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D6ED4B1-6D95-92C3-ACEF-BB36D48C09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67" y="2880031"/>
            <a:ext cx="201176" cy="1800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$\lambda_\text{min}, \lambda_\text{med}, \lambda_\text{max}$&#10;&#10;\end{document}" title="IguanaTex Bitmap Display">
            <a:extLst>
              <a:ext uri="{FF2B5EF4-FFF2-40B4-BE49-F238E27FC236}">
                <a16:creationId xmlns:a16="http://schemas.microsoft.com/office/drawing/2014/main" id="{777E2035-45E6-CE77-B4D9-CA678E3EF2C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60" y="2848704"/>
            <a:ext cx="1821948" cy="2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27F06-9ED7-1F3F-84A7-CAB2CF5C9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schizzo&#10;&#10;Descrizione generata automaticamente">
            <a:extLst>
              <a:ext uri="{FF2B5EF4-FFF2-40B4-BE49-F238E27FC236}">
                <a16:creationId xmlns:a16="http://schemas.microsoft.com/office/drawing/2014/main" id="{443A8FFA-3B8E-AC85-C5AF-416CC6143B3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8"/>
          <a:stretch/>
        </p:blipFill>
        <p:spPr>
          <a:xfrm>
            <a:off x="0" y="1694683"/>
            <a:ext cx="9199418" cy="45233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A298E-E407-4160-AA38-5905006AC07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A44200-FD2D-4D6E-8929-7C6A20A270FF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B3C0-F6E0-3D83-B746-053DB967D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8EC2-1EA1-3B85-C24B-3BA373662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diagram of a triangle with arrows and letters&#10;&#10;Description automatically generated">
            <a:extLst>
              <a:ext uri="{FF2B5EF4-FFF2-40B4-BE49-F238E27FC236}">
                <a16:creationId xmlns:a16="http://schemas.microsoft.com/office/drawing/2014/main" id="{4F0C6553-3F6A-47EB-56B9-D1B7846B25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5" t="4632" b="4992"/>
          <a:stretch/>
        </p:blipFill>
        <p:spPr>
          <a:xfrm>
            <a:off x="7064774" y="935891"/>
            <a:ext cx="4541341" cy="2684967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\begin{equation*}&#10;    {}^r \mathbf{H}_{\text{tot}} = &#10;    {}^r \mathbf{H}_1 + {}^r \mathbf{H}_2 + \cdots + {}^r \mathbf{H}_n &#10;\end{equation*}&#10;\end{document}" title="IguanaTex Bitmap Display">
            <a:extLst>
              <a:ext uri="{FF2B5EF4-FFF2-40B4-BE49-F238E27FC236}">
                <a16:creationId xmlns:a16="http://schemas.microsoft.com/office/drawing/2014/main" id="{4592C4CC-F872-9B99-22B1-84923B990E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04291"/>
            <a:ext cx="4241579" cy="273261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\begin{equation*}&#10;    {}^r \mathbf{H}_{\text{tot}} = &#10;    \mathbf{R}^r_{t_1} \, {}^{t_1} \mathbf{H}_1({}^{t_1} \mathbf{p}) + \cdots + \mathbf{R}^r_{t_n} \, {}^{t_n} \mathbf{H}_n({}^{t_n} \mathbf{p})&#10;\end{equation*}&#10;&#10;\end{document}" title="IguanaTex Bitmap Display">
            <a:extLst>
              <a:ext uri="{FF2B5EF4-FFF2-40B4-BE49-F238E27FC236}">
                <a16:creationId xmlns:a16="http://schemas.microsoft.com/office/drawing/2014/main" id="{7D183DF2-C415-B3BD-8E6A-FA903F010F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55407"/>
            <a:ext cx="5981011" cy="37203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\begin{align*}&#10;{}^r \mathbf{G}_{\text{tot}} &amp;= &#10;\mathbf{R}^r_{t_1}  \, {}^{t_1}\mathbf{G}_1({}^{t_1} \mathbf{p}) \, {\mathbf{R}^r_{t_1}}\mkern-2mu^\top + \dots + \mathbf{R}^r_{t_n}  \, {}^{t_n}\mathbf{G}_n({}^{t_n} \mathbf{p}) \, {\mathbf{R}^r_{t_n}}\mkern-2mu^\top \nonumber = \\&#10;&amp;= &#10;\mathbf{R}^r_{t_1}  \, {}^{t_1}\mathbf{G}_1({R^g_{t_1}}\mkern-4mu^\top ( \mathbf{p}_r - \mathbf{p}_{t_1})) \, {\mathbf{R}^r_{t_1}}\mkern-3mu^\top + &#10;\cdots + \mathbf{R}^r_{t_n}   {}^{t_n}\mathbf{G}_n({R^g_{t_1}}\mkern-3mu^\top ( \mathbf{p}_r - \mathbf{p}_{t_1}))  {\mathbf{R}^r_{t_n}}\mkern-3mu^\top&#10;\end{align*}&#10;&#10;\end{document}" title="IguanaTex Bitmap Display">
            <a:extLst>
              <a:ext uri="{FF2B5EF4-FFF2-40B4-BE49-F238E27FC236}">
                <a16:creationId xmlns:a16="http://schemas.microsoft.com/office/drawing/2014/main" id="{0D141A55-E9E5-011D-5EDC-50197420F1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93" y="4108539"/>
            <a:ext cx="10401507" cy="896153"/>
          </a:xfrm>
          <a:prstGeom prst="rect">
            <a:avLst/>
          </a:prstGeom>
        </p:spPr>
      </p:pic>
      <p:pic>
        <p:nvPicPr>
          <p:cNvPr id="16" name="Immagine 15" descr="Immagine che contiene schizzo&#10;&#10;Descrizione generata automaticamente">
            <a:extLst>
              <a:ext uri="{FF2B5EF4-FFF2-40B4-BE49-F238E27FC236}">
                <a16:creationId xmlns:a16="http://schemas.microsoft.com/office/drawing/2014/main" id="{0F0E68ED-A102-6026-F7C0-C0D59418430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8"/>
          <a:stretch/>
        </p:blipFill>
        <p:spPr>
          <a:xfrm rot="10800000">
            <a:off x="2992582" y="1612234"/>
            <a:ext cx="9199418" cy="452331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9A60E07-D39E-793A-F982-52D5B706FC7C}"/>
              </a:ext>
            </a:extLst>
          </p:cNvPr>
          <p:cNvSpPr txBox="1"/>
          <p:nvPr/>
        </p:nvSpPr>
        <p:spPr>
          <a:xfrm>
            <a:off x="606335" y="1212942"/>
            <a:ext cx="666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Superposition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of multiple signals: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2A7863C-90FF-A8FE-A323-5B72AFBD2935}"/>
              </a:ext>
            </a:extLst>
          </p:cNvPr>
          <p:cNvSpPr txBox="1"/>
          <p:nvPr/>
        </p:nvSpPr>
        <p:spPr>
          <a:xfrm>
            <a:off x="585885" y="2739846"/>
            <a:ext cx="666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Magnetic field intensity depends on </a:t>
            </a: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rotations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CC69EE0-5966-587F-640D-BBFD47EB5B1A}"/>
              </a:ext>
            </a:extLst>
          </p:cNvPr>
          <p:cNvSpPr txBox="1"/>
          <p:nvPr/>
        </p:nvSpPr>
        <p:spPr>
          <a:xfrm>
            <a:off x="606335" y="5191790"/>
            <a:ext cx="9633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Eigenvalues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of               determine the total </a:t>
            </a:r>
            <a:r>
              <a:rPr lang="en-US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NSS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value received by each UAV.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BD173D2-D42C-3C5F-70F0-B52384CB5919}"/>
              </a:ext>
            </a:extLst>
          </p:cNvPr>
          <p:cNvSpPr txBox="1">
            <a:spLocks/>
          </p:cNvSpPr>
          <p:nvPr/>
        </p:nvSpPr>
        <p:spPr bwMode="auto">
          <a:xfrm>
            <a:off x="838199" y="136525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dirty="0">
                <a:latin typeface="Aptos Light" panose="020B0004020202020204" pitchFamily="34" charset="0"/>
              </a:rPr>
              <a:t>MULTIPLE VICTIMS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2ADA1-4F0F-DCFC-1B48-0375425DBD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35" y="5274856"/>
            <a:ext cx="528000" cy="25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BF4B5-0F2A-BD6F-E9C1-7FC95913F6C7}"/>
              </a:ext>
            </a:extLst>
          </p:cNvPr>
          <p:cNvSpPr txBox="1"/>
          <p:nvPr/>
        </p:nvSpPr>
        <p:spPr>
          <a:xfrm>
            <a:off x="585885" y="3600854"/>
            <a:ext cx="57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822333"/>
                </a:solidFill>
                <a:latin typeface="Aptos Light" panose="020B0004020202020204" pitchFamily="34" charset="0"/>
              </a:rPr>
              <a:t>Note</a:t>
            </a:r>
            <a:r>
              <a:rPr lang="en-US" dirty="0">
                <a:solidFill>
                  <a:srgbClr val="822333"/>
                </a:solidFill>
                <a:latin typeface="Aptos Light" panose="020B000402020202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Hovering UAVs </a:t>
            </a:r>
            <a:r>
              <a:rPr lang="en-US" sz="1800" dirty="0">
                <a:solidFill>
                  <a:srgbClr val="000000"/>
                </a:solidFill>
                <a:latin typeface="Aptos Light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dirty="0">
                <a:solidFill>
                  <a:srgbClr val="000000"/>
                </a:solidFill>
                <a:latin typeface="Aptos Light" panose="020B0004020202020204" pitchFamily="34" charset="0"/>
              </a:rPr>
              <a:t>            time invariant.</a:t>
            </a:r>
          </a:p>
        </p:txBody>
      </p:sp>
      <p:pic>
        <p:nvPicPr>
          <p:cNvPr id="13" name="Picture 12" descr="\documentclass{article}&#10;\usepackage{amsmath}&#10;\pagestyle{empty}&#10;\begin{document}&#10;$\mathbf{R}^r_{t_i}$&#10;&#10;\end{document}" title="IguanaTex Bitmap Display">
            <a:extLst>
              <a:ext uri="{FF2B5EF4-FFF2-40B4-BE49-F238E27FC236}">
                <a16:creationId xmlns:a16="http://schemas.microsoft.com/office/drawing/2014/main" id="{D8D60984-71DB-1018-BA75-F49FC48977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3661918"/>
            <a:ext cx="414830" cy="32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9226ACD-813A-BF7A-D880-2118F0DE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b="18211"/>
          <a:stretch/>
        </p:blipFill>
        <p:spPr>
          <a:xfrm>
            <a:off x="-2119" y="472307"/>
            <a:ext cx="12192000" cy="588404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10425-13D8-9D62-EAD7-579FB28E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256" y="1629059"/>
            <a:ext cx="5183716" cy="823912"/>
          </a:xfrm>
        </p:spPr>
        <p:txBody>
          <a:bodyPr anchor="ctr"/>
          <a:lstStyle/>
          <a:p>
            <a:r>
              <a:rPr lang="en-US" sz="2000" b="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Reference frames not rotated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5B76B4A-1AF1-7070-5ED0-41352591C85A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6318793" y="1687909"/>
                <a:ext cx="5183717" cy="823912"/>
              </a:xfrm>
            </p:spPr>
            <p:txBody>
              <a:bodyPr anchor="ctr"/>
              <a:lstStyle/>
              <a:p>
                <a:r>
                  <a:rPr lang="en-US" sz="2000" b="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Rotations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p>
                    </m:sSub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p>
                    </m:sSubSup>
                  </m:oMath>
                </a14:m>
                <a:r>
                  <a:rPr lang="en-US" sz="2000" b="0" dirty="0">
                    <a:solidFill>
                      <a:schemeClr val="tx1"/>
                    </a:solidFill>
                    <a:latin typeface="Aptos Light" panose="020B0004020202020204" pitchFamily="34" charset="0"/>
                    <a:cs typeface="Times New Roman" panose="02020603050405020304" pitchFamily="18" charset="0"/>
                  </a:rPr>
                  <a:t>considered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5B76B4A-1AF1-7070-5ED0-41352591C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6318793" y="1687909"/>
                <a:ext cx="5183717" cy="82391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91190B-B4CE-1BD4-11CA-83FED07947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853955"/>
            <a:ext cx="10515601" cy="690562"/>
          </a:xfr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</a:rPr>
              <a:t>Property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</a:rPr>
              <a:t>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</a:rPr>
              <a:t> 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</a:rPr>
              <a:t>the NSS is rotationally invariant, also with multiple sources.</a:t>
            </a:r>
            <a:r>
              <a:rPr kumimoji="0" lang="en-US" sz="1800" u="none" strike="noStrike" kern="1200" cap="none" spc="0" normalizeH="0" baseline="0" noProof="0" dirty="0">
                <a:ln>
                  <a:noFill/>
                </a:ln>
                <a:solidFill>
                  <a:srgbClr val="822433"/>
                </a:solidFill>
                <a:effectLst/>
                <a:uLnTx/>
                <a:uFillTx/>
                <a:latin typeface="Aptos Light" panose="020B0004020202020204" pitchFamily="34" charset="0"/>
                <a:ea typeface="ＭＳ Ｐゴシック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DB40AD8-36AC-DA57-0529-C194EF43A40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15281C3-D9CA-4C44-8EB3-F801C833BDB6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1ECDC77-F956-B9D8-442E-C8864AD1FD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784C33-2854-5714-DDF1-386FCD5F7D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Content Placeholder 10" descr="A colorful graph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972D3EA-BD38-C3F2-3A35-F29959AEF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6" y="2537513"/>
            <a:ext cx="5184000" cy="2667600"/>
          </a:xfrm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12" descr="A colorful graph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EE5D256-A23F-F041-A0A0-40BCB7F8753F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93" y="2537513"/>
            <a:ext cx="5184000" cy="2667600"/>
          </a:xfrm>
          <a:effectLst>
            <a:outerShdw blurRad="2540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8E78B80-3A12-593C-6132-35A81707EDE9}"/>
              </a:ext>
            </a:extLst>
          </p:cNvPr>
          <p:cNvSpPr txBox="1">
            <a:spLocks/>
          </p:cNvSpPr>
          <p:nvPr/>
        </p:nvSpPr>
        <p:spPr bwMode="auto">
          <a:xfrm>
            <a:off x="836081" y="243839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dirty="0">
                <a:latin typeface="Aptos Light" panose="020B0004020202020204" pitchFamily="34" charset="0"/>
              </a:rPr>
              <a:t>NSS ANALYSIS</a:t>
            </a:r>
          </a:p>
        </p:txBody>
      </p:sp>
    </p:spTree>
    <p:extLst>
      <p:ext uri="{BB962C8B-B14F-4D97-AF65-F5344CB8AC3E}">
        <p14:creationId xmlns:p14="http://schemas.microsoft.com/office/powerpoint/2010/main" val="3440096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FF31-1659-4E81-2EF4-EF512FEE6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bolla, uccello&#10;&#10;Descrizione generata automaticamente">
            <a:extLst>
              <a:ext uri="{FF2B5EF4-FFF2-40B4-BE49-F238E27FC236}">
                <a16:creationId xmlns:a16="http://schemas.microsoft.com/office/drawing/2014/main" id="{9C8C4AAC-9946-4212-E3DB-456D805BC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2" t="18708" r="17362" b="18233"/>
          <a:stretch/>
        </p:blipFill>
        <p:spPr>
          <a:xfrm rot="5400000">
            <a:off x="6145902" y="310257"/>
            <a:ext cx="6356353" cy="5735842"/>
          </a:xfrm>
          <a:prstGeom prst="rect">
            <a:avLst/>
          </a:prstGeom>
        </p:spPr>
      </p:pic>
      <p:sp>
        <p:nvSpPr>
          <p:cNvPr id="8" name="Segnaposto data 7">
            <a:extLst>
              <a:ext uri="{FF2B5EF4-FFF2-40B4-BE49-F238E27FC236}">
                <a16:creationId xmlns:a16="http://schemas.microsoft.com/office/drawing/2014/main" id="{2B5CEEF6-4549-CCF5-F9E1-4A4B438E26F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3D39172-B3E8-4A41-B28E-20B6446FEE7D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96C5CEE-16C3-2ACA-702F-004887CD62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F1B5AB5-E6B3-8665-E20F-28549333A8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491D182-FF8F-751A-136B-2F55B792F86B}"/>
              </a:ext>
            </a:extLst>
          </p:cNvPr>
          <p:cNvSpPr/>
          <p:nvPr/>
        </p:nvSpPr>
        <p:spPr bwMode="auto">
          <a:xfrm>
            <a:off x="0" y="6602"/>
            <a:ext cx="12192000" cy="6356350"/>
          </a:xfrm>
          <a:prstGeom prst="rect">
            <a:avLst/>
          </a:prstGeom>
          <a:gradFill>
            <a:gsLst>
              <a:gs pos="62000">
                <a:schemeClr val="accent4">
                  <a:lumMod val="0"/>
                  <a:lumOff val="100000"/>
                  <a:alpha val="99155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35E8035-1103-8F46-D109-860CA6BF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28"/>
            <a:ext cx="10515601" cy="581025"/>
          </a:xfrm>
        </p:spPr>
        <p:txBody>
          <a:bodyPr/>
          <a:lstStyle/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PARTICLE SWARM OPTIMIZATION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E95489B-1259-AB14-23B5-E4B46E53C576}"/>
              </a:ext>
            </a:extLst>
          </p:cNvPr>
          <p:cNvSpPr txBox="1">
            <a:spLocks/>
          </p:cNvSpPr>
          <p:nvPr/>
        </p:nvSpPr>
        <p:spPr bwMode="auto">
          <a:xfrm>
            <a:off x="622570" y="680936"/>
            <a:ext cx="820679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None/>
              <a:defRPr sz="2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8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PSO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algorithm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is an intelligent population-based stochastic optimization technique that simulates behavior of a 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natural biological swarm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Each particle is potential solution in search space, and it updates its velocity and position, based on historical best position 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pbest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, where received highest NSS.</a:t>
            </a:r>
          </a:p>
          <a:p>
            <a:pPr algn="l"/>
            <a:endParaRPr lang="en-US" sz="1800" b="0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i="1" u="sng" dirty="0">
              <a:solidFill>
                <a:schemeClr val="tx2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1800" i="1" u="sng" dirty="0">
                <a:solidFill>
                  <a:schemeClr val="tx2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Note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: in our implementation each particle is a UAV.</a:t>
            </a:r>
          </a:p>
          <a:p>
            <a:pPr algn="l"/>
            <a:endParaRPr lang="en-US" sz="1800" b="0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800" b="0" dirty="0"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2000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Modified PSO</a:t>
            </a:r>
          </a:p>
          <a:p>
            <a:pPr algn="l"/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Divide swarm into M groups, the </a:t>
            </a:r>
            <a:r>
              <a:rPr lang="en-US" sz="1800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gbest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 is referred to the best position of each </a:t>
            </a:r>
            <a:r>
              <a:rPr lang="en-US" sz="1800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group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, not of the whole population. We are separately able to catch </a:t>
            </a:r>
            <a:r>
              <a:rPr lang="en-US" sz="1800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multiple optima</a:t>
            </a:r>
            <a:r>
              <a:rPr lang="en-US" sz="18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, overcoming the limitation of the standard PSO.</a:t>
            </a:r>
          </a:p>
        </p:txBody>
      </p:sp>
      <p:pic>
        <p:nvPicPr>
          <p:cNvPr id="25" name="Picture 6" descr="\documentclass{article}&#10;\usepackage{amsmath}&#10;\pagestyle{empty}&#10;\begin{document}&#10;\[&#10;\begin{aligned}&#10;    \begin{cases}&#10;        \mathbf{v}_{j}(\tau_k+1) = \omega \mathbf{v}_{j}(\tau_k) &#10;        + c_1 r_1 \big(\mathbf{pbest}_{j}(\tau_k) - \mathbf{p}_{r_j}(\tau_k)\big)&#10;        + c_2 r_2 \big(\mathbf{gbest}_{l}(\tau_k) - \mathbf{p}_{j}(\tau_k)\big) \\&#10;        \mathbf{p}_{r_j}(\tau_k + 1) = \mathbf{p}_{r_j}(\tau_k) + \mathbf{v}_{j}(\tau_k+1)&#10;    \end{cases}&#10;\end{aligned}&#10;\]&#10;&#10;\end{document}" title="IguanaTex Bitmap Display">
            <a:extLst>
              <a:ext uri="{FF2B5EF4-FFF2-40B4-BE49-F238E27FC236}">
                <a16:creationId xmlns:a16="http://schemas.microsoft.com/office/drawing/2014/main" id="{D6D9579A-E4F1-4F73-BC58-CD233C869A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" y="2421129"/>
            <a:ext cx="8960128" cy="7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85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DE5A-CA0D-FD25-4329-B41F49B19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2B16-5FDD-94B3-DD0B-3BC30F490B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D33C34-0FAC-4968-9965-B2675425075D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09D16-7FAD-EFEE-B11D-5FF74916D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Localization of Avalanche Victims by a Team of UAVs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4B425-66BD-8288-DB6B-1FB723C31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32AE94-E817-46CA-B617-4A33B1645E7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Immagine 14" descr="Immagine che contiene cielo, aria aperta, aeromobile, nuvola&#10;&#10;Descrizione generata automaticamente">
            <a:extLst>
              <a:ext uri="{FF2B5EF4-FFF2-40B4-BE49-F238E27FC236}">
                <a16:creationId xmlns:a16="http://schemas.microsoft.com/office/drawing/2014/main" id="{CD108D63-9D3F-83BF-2638-E74B56260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9" r="-740"/>
          <a:stretch/>
        </p:blipFill>
        <p:spPr>
          <a:xfrm>
            <a:off x="0" y="0"/>
            <a:ext cx="6917191" cy="6356350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42F874BA-485D-C955-E441-D6DD51374D9C}"/>
              </a:ext>
            </a:extLst>
          </p:cNvPr>
          <p:cNvSpPr/>
          <p:nvPr/>
        </p:nvSpPr>
        <p:spPr bwMode="auto">
          <a:xfrm flipH="1">
            <a:off x="0" y="0"/>
            <a:ext cx="12192000" cy="6356350"/>
          </a:xfrm>
          <a:prstGeom prst="rect">
            <a:avLst/>
          </a:prstGeom>
          <a:gradFill>
            <a:gsLst>
              <a:gs pos="58000">
                <a:schemeClr val="accent4">
                  <a:lumMod val="0"/>
                  <a:lumOff val="10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809DDA-FC33-EFB0-CC46-815B7C647644}"/>
              </a:ext>
            </a:extLst>
          </p:cNvPr>
          <p:cNvSpPr txBox="1">
            <a:spLocks/>
          </p:cNvSpPr>
          <p:nvPr/>
        </p:nvSpPr>
        <p:spPr bwMode="auto">
          <a:xfrm>
            <a:off x="838200" y="131973"/>
            <a:ext cx="10515601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200" b="0" dirty="0">
                <a:latin typeface="Aptos Light" panose="020B0004020202020204" pitchFamily="34" charset="0"/>
                <a:cs typeface="Times New Roman" panose="02020603050405020304" pitchFamily="18" charset="0"/>
              </a:rPr>
              <a:t>UAV SWARM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35E6A3A-7D9B-DF95-13F5-4C45D8CA7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69" y="712997"/>
            <a:ext cx="8262130" cy="5473793"/>
          </a:xfrm>
        </p:spPr>
        <p:txBody>
          <a:bodyPr anchor="ctr"/>
          <a:lstStyle/>
          <a:p>
            <a:pPr marL="0" indent="0" algn="r">
              <a:buNone/>
            </a:pPr>
            <a:r>
              <a:rPr lang="en-US" sz="2000" b="1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Persistency of Excitation</a:t>
            </a:r>
            <a:endParaRPr lang="en-US" sz="20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sz="1800" b="1" dirty="0">
                <a:solidFill>
                  <a:srgbClr val="822333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Uniform random noise 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is added to the velocity of each particle </a:t>
            </a:r>
          </a:p>
          <a:p>
            <a:pPr marL="0" indent="0" algn="r"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to achieve persistence of excitation, </a:t>
            </a:r>
          </a:p>
          <a:p>
            <a:pPr marL="0" indent="0" algn="r"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allowing every UAV to explore different directions and </a:t>
            </a:r>
          </a:p>
          <a:p>
            <a:pPr marL="0" indent="0" algn="r"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keep the UAVs from getting stuck in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local</a:t>
            </a:r>
            <a:r>
              <a:rPr lang="en-US" sz="1800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optima:</a:t>
            </a: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US" sz="2000" b="1" u="sng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Conditions</a:t>
            </a:r>
          </a:p>
          <a:p>
            <a:pPr marL="0" indent="0" algn="r"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UAVs are </a:t>
            </a:r>
            <a:r>
              <a:rPr lang="en-US" sz="1800" b="1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confined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 to the search space and </a:t>
            </a:r>
          </a:p>
          <a:p>
            <a:pPr marL="0" indent="0" algn="r">
              <a:buNone/>
            </a:pP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their velocity is capped to a </a:t>
            </a:r>
            <a:r>
              <a:rPr lang="en-US" sz="1800" b="1" dirty="0">
                <a:solidFill>
                  <a:schemeClr val="tx1"/>
                </a:solidFill>
                <a:latin typeface="Aptos Light" panose="020B0004020202020204" pitchFamily="34" charset="0"/>
                <a:cs typeface="Times New Roman" panose="02020603050405020304" pitchFamily="18" charset="0"/>
              </a:rPr>
              <a:t>max value</a:t>
            </a:r>
            <a:r>
              <a:rPr lang="en-US" sz="1800" b="1" dirty="0">
                <a:latin typeface="Aptos Light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Aptos Light" panose="020B0004020202020204" pitchFamily="34" charset="0"/>
                <a:cs typeface="Times New Roman" panose="02020603050405020304" pitchFamily="18" charset="0"/>
              </a:rPr>
              <a:t>to avoid speed ”explosion”:</a:t>
            </a: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endParaRPr lang="en-US" sz="1800" dirty="0">
              <a:solidFill>
                <a:schemeClr val="tx1"/>
              </a:solidFill>
              <a:latin typeface="Aptos Light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\documentclass{article}&#10;\usepackage{amsmath}&#10;\pagestyle{empty}&#10;\begin{document}&#10;\begin{equation*}&#10;    \mathbf{v}_j(\tau_k + 1) = \mathbf{v}_j(\tau_k) + \beta \cdot \mathbf{w} \cdot ||\mathbf{v}_j(\tau_k)||&#10;\label{eq:persistence_of_excitation}&#10;\end{equation*}&#10;\end{document}" title="IguanaTex Bitmap Display">
            <a:extLst>
              <a:ext uri="{FF2B5EF4-FFF2-40B4-BE49-F238E27FC236}">
                <a16:creationId xmlns:a16="http://schemas.microsoft.com/office/drawing/2014/main" id="{0FD745FB-40CE-F02F-D25A-D34E6C4D27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124" y="2820024"/>
            <a:ext cx="4420041" cy="286673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&#10;\begin{document}&#10;&#10;\begin{align*}&#10;    \begin{cases}&#10;        \mathbf{p}_{r_j}(\tau_k + 1) = \mathbf{p}_\text{lim}, &amp; \text{if } \mathbf{p}_{r_j}(\tau_k) \notin \Omega \\&#10;        \mathbf{v}_j(\tau_k + 1) = v_{\text{max}} \frac{\mathbf{v}_j(\tau_k)}{\|\mathbf{v}_j(\tau_k)\|}, &amp; \text{if } \|\mathbf{v}_j(\tau_k)\| &gt; v_{\text{max}}&#10;    \end{cases}&#10;\end{align*}&#10;&#10;\end{document}&#10;" title="IguanaTex Bitmap Display">
            <a:extLst>
              <a:ext uri="{FF2B5EF4-FFF2-40B4-BE49-F238E27FC236}">
                <a16:creationId xmlns:a16="http://schemas.microsoft.com/office/drawing/2014/main" id="{297A4BBD-C93F-DE05-77AC-40284CA562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00" y="4805182"/>
            <a:ext cx="5661199" cy="8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7130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51.6049"/>
  <p:tag name="ORIGINALWIDTH" val="2308.072"/>
  <p:tag name="OUTPUTTYPE" val="PNG"/>
  <p:tag name="IGUANATEXVERSION" val="160"/>
  <p:tag name="LATEXADDIN" val="\documentclass{article}&#10;\usepackage{amsmath}&#10;\pagestyle{empty}&#10;\begin{document}&#10;\begin{equation*}&#10; \mathbf{H} = \frac{I b^2}{4 \, r^5} &#10;    \begin{bmatrix}&#10;        2x^2 - y^2 - z^2 \\&#10;        3xy \\&#10;        3xz&#10;    \end{bmatrix}&#10;\end{equation*}&#10;\end{document}"/>
  <p:tag name="IGUANATEXSIZE" val="24"/>
  <p:tag name="IGUANATEXCURSOR" val="24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1.81898"/>
  <p:tag name="ORIGINALWIDTH" val="960.0093"/>
  <p:tag name="OUTPUTTYPE" val="PNG"/>
  <p:tag name="IGUANATEXVERSION" val="160"/>
  <p:tag name="LATEXADDIN" val="\documentclass{article}&#10;\usepackage{amsmath}&#10;\pagestyle{empty}&#10;\begin{document}&#10;\[&#10;\begin{aligned}&#10;    \begin{cases}&#10;        \mathbf{v}_{j}(\tau_k+1) = \omega \mathbf{v}_{j}(\tau_k) &#10;        + c_1 r_1 \big(\mathbf{pbest}_{j}(\tau_k) - \mathbf{p}_{r_j}(\tau_k)\big)&#10;        + c_2 r_2 \big(\mathbf{gbest}_{l}(\tau_k) - \mathbf{p}_{j}(\tau_k)\big) \\&#10;        \mathbf{p}_{r_j}(\tau_k + 1) = \mathbf{p}_{r_j}(\tau_k) + \mathbf{v}_{j}(\tau_k+1)&#10;    \end{cases}&#10;\end{aligned}&#10;\]&#10;&#10;\end{document}"/>
  <p:tag name="IGUANATEXSIZE" val="24"/>
  <p:tag name="IGUANATEXCURSOR" val="30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20.5308"/>
  <p:tag name="ORIGINALWIDTH" val="3400.225"/>
  <p:tag name="OUTPUTTYPE" val="PNG"/>
  <p:tag name="IGUANATEXVERSION" val="160"/>
  <p:tag name="LATEXADDIN" val="\documentclass{article}&#10;\usepackage{amsmath}&#10;\pagestyle{empty}&#10;\begin{document}&#10;\begin{equation*}&#10;    \mathbf{v}_j(\tau_k + 1) = \mathbf{v}_j(\tau_k) + \beta \cdot \mathbf{w} \cdot ||\mathbf{v}_j(\tau_k)||&#10;\label{eq:persistence_of_excitation}&#10;\end{equation*}&#10;\end{document}"/>
  <p:tag name="IGUANATEXSIZE" val="24"/>
  <p:tag name="IGUANATEXCURSOR" val="25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30.088"/>
  <p:tag name="ORIGINALWIDTH" val="4365.609"/>
  <p:tag name="OUTPUTTYPE" val="PNG"/>
  <p:tag name="IGUANATEXVERSION" val="160"/>
  <p:tag name="LATEXADDIN" val="\documentclass{article}&#10;\usepackage{amsmath}&#10;\pagestyle{empty}&#10;&#10;\begin{document}&#10;&#10;\begin{align*}&#10;    \begin{cases}&#10;        \mathbf{p}_{r_j}(\tau_k + 1) = \mathbf{p}_\text{lim}, &amp; \text{if } \mathbf{p}_{r_j}(\tau_k) \notin \Omega \\&#10;        \mathbf{v}_j(\tau_k + 1) = v_{\text{max}} \frac{\mathbf{v}_j(\tau_k)}{\|\mathbf{v}_j(\tau_k)\|}, &amp; \text{if } \|\mathbf{v}_j(\tau_k)\| &gt; v_{\text{max}}&#10;    \end{cases}&#10;\end{align*}&#10;&#10;\end{document}&#10;"/>
  <p:tag name="IGUANATEXSIZE" val="24"/>
  <p:tag name="IGUANATEXCURSOR" val="22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46.7844"/>
  <p:tag name="ORIGINALWIDTH" val="2917.157"/>
  <p:tag name="OUTPUTTYPE" val="PNG"/>
  <p:tag name="IGUANATEXVERSION" val="160"/>
  <p:tag name="LATEXADDIN" val="\documentclass{article}&#10;\usepackage{amsmath}&#10;\usepackage{amssymb} % For \mathbb{R}&#10;\pagestyle{empty}&#10;\begin{document}&#10;\[&#10;\mathcal{E}_j = \{ \mathbf{p} \in \mathbb{R}^3 \mid \|\mathbf{p} - \mathbf{c}_j\| &#10;\leq r_{\text{excl}} \}&#10;\]&#10;\end{document}&#10;"/>
  <p:tag name="IGUANATEXSIZE" val="24"/>
  <p:tag name="IGUANATEXCURSOR" val="24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2825"/>
  <p:tag name="ORIGINALWIDTH" val="2518.852"/>
  <p:tag name="OUTPUTTYPE" val="PNG"/>
  <p:tag name="IGUANATEXVERSION" val="160"/>
  <p:tag name="LATEXADDIN" val="\documentclass{article}&#10;\usepackage{amsmath}&#10;\pagestyle{empty}&#10;\begin{document}&#10;\begin{equation*}&#10;\|\mathbf{p}_{r_l}(\tau_k) - \mathbf{p}_{r_j}(\tau_k)\| \leq r_{\text{comm}}&#10;\end{equation*}&#10;\end{document}"/>
  <p:tag name="IGUANATEXSIZE" val="24"/>
  <p:tag name="IGUANATEXCURSOR" val="19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2825"/>
  <p:tag name="ORIGINALWIDTH" val="2280.318"/>
  <p:tag name="OUTPUTTYPE" val="PNG"/>
  <p:tag name="IGUANATEXVERSION" val="160"/>
  <p:tag name="LATEXADDIN" val="\documentclass{article}&#10;\usepackage{amsmath}&#10;\pagestyle{empty}&#10;\begin{document}&#10;\[&#10;    \mathbf{d}_j(\tau_k) = \mathbf{c}_j(\tau_k) - \mathbf{p}_{r_j}(\tau_k)&#10;\]&#10;\end{document}"/>
  <p:tag name="IGUANATEXSIZE" val="24"/>
  <p:tag name="IGUANATEXCURSOR" val="16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03.3203"/>
  <p:tag name="ORIGINALWIDTH" val="2557.857"/>
  <p:tag name="OUTPUTTYPE" val="PNG"/>
  <p:tag name="IGUANATEXVERSION" val="160"/>
  <p:tag name="LATEXADDIN" val="\documentclass{article}&#10;\usepackage{amsmath}&#10;\pagestyle{empty}&#10;\begin{document}&#10;\begin{equation*}&#10;        \mathbf{p}_{r_j}^{\text{goal}} = \mathbf{p}_{r_j}(\tau_k) &#10;        + \alpha \frac{\mathbf{d}_j(\tau_k)}{\|\mathbf{d}_j(\tau_k)\|}&#10;    \end{equation*}&#10;\end{document}"/>
  <p:tag name="IGUANATEXSIZE" val="24"/>
  <p:tag name="IGUANATEXCURSOR" val="23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4.407"/>
  <p:tag name="ORIGINALWIDTH" val="2984.667"/>
  <p:tag name="OUTPUTTYPE" val="PNG"/>
  <p:tag name="IGUANATEXVERSION" val="160"/>
  <p:tag name="LATEXADDIN" val="\documentclass{article}&#10;\usepackage{amsmath}&#10;\pagestyle{empty}&#10;\begin{document}&#10;\begin{equation*}&#10;\begin{cases}&#10; m \ddot{\mathbf{p}}_r = T \, \mathbf{R}_r^g \, \mathbf{e}_z - m g \, \mathbf{e}_z - \mathbf{d}_f \\[6pt]&#10; \dot{\mathbf{R}}_r^g = \mathbf{R}_r^g \, \mathbf{S}({}^r\mkern-4mu\boldsymbol{\omega}) \\[6pt]&#10; {}^r\mkern-4mu\mathbf{J} \, {}^r\mkern-4mu\dot{\boldsymbol{\omega}} = &#10; - {}^r\mkern-4mu\boldsymbol{\omega} \times &#10; ({}^r\mkern-4mu\mathbf{J} \, {}^r\mkern-4mu\boldsymbol{\omega}) + \boldsymbol{\tau}_{\text{u}} + \mathbf{d}_{\tau}   &#10;\end{cases}&#10;\end{equation*}&#10;&#10;\end{document}"/>
  <p:tag name="IGUANATEXSIZE" val="24"/>
  <p:tag name="IGUANATEXCURSOR" val="9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750.8548"/>
  <p:tag name="ORIGINALWIDTH" val="2333.576"/>
  <p:tag name="OUTPUTTYPE" val="PNG"/>
  <p:tag name="IGUANATEXVERSION" val="160"/>
  <p:tag name="LATEXADDIN" val="\documentclass{article}&#10;\usepackage{amsmath}&#10;\pagestyle{empty}&#10;&#10;\begin{document}&#10;&#10;\begin{equation*}&#10;\begin{cases}&#10;    m \ddot{\mathbf{p}}_r = T \, \mathbf{R}_r^g \ \mathbf{e}_z - m g \, \mathbf{e}_z \\[6pt]&#10;    \mathbf{J} \, {}^r\mkern-4mu\dot{\boldsymbol{\omega}} = \boldsymbol{\tau}_{\text{u}}&#10;\end{cases}&#10;\end{equation*}&#10;&#10;\end{document}&#10;"/>
  <p:tag name="IGUANATEXSIZE" val="24"/>
  <p:tag name="IGUANATEXCURSOR" val="19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21.5588"/>
  <p:tag name="ORIGINALWIDTH" val="3734.771"/>
  <p:tag name="OUTPUTTYPE" val="PNG"/>
  <p:tag name="IGUANATEXVERSION" val="160"/>
  <p:tag name="LATEXADDIN" val="\documentclass{article}&#10;\usepackage{amsmath}&#10;\pagestyle{empty}&#10;\begin{document}&#10;\begin{equation*}&#10; T = \frac{m}{\cos\theta \cos\phi} \, \left( g + K_{p_z} e_z + K_{d_z} \dot{e}_z + \ddot{z}_d \right)&#10;    \label{eq:desired_thrust}&#10;\end{equation*}&#10;&#10;\end{document}"/>
  <p:tag name="IGUANATEXSIZE" val="21"/>
  <p:tag name="IGUANATEXCURSOR" val="24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5.157"/>
  <p:tag name="ORIGINALWIDTH" val="2074.039"/>
  <p:tag name="OUTPUTTYPE" val="PNG"/>
  <p:tag name="IGUANATEXVERSION" val="160"/>
  <p:tag name="LATEXADDIN" val="\documentclass{article}&#10;\usepackage{amsmath}&#10;\pagestyle{empty}&#10;&#10;\begin{document}&#10;&#10;\[&#10;\begin{cases}&#10;    \nabla \times \mathbf{E} &amp; = -j\omega \mathbf{B} \\&#10;    \nabla \times \mathbf{H} &amp; = \mathbf{J} + j\omega \epsilon \,\mathbf{E} \\&#10;    \nabla \cdot \mathbf{E} &amp; = \frac{\rho}{\epsilon} \\&#10;    \nabla \cdot \mathbf{B} &amp; = 0&#10;\end{cases}&#10;\]&#10;&#10;\end{document}&#10;&#10;"/>
  <p:tag name="IGUANATEXSIZE" val="24"/>
  <p:tag name="IGUANATEXCURSOR" val="20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58.6338"/>
  <p:tag name="ORIGINALWIDTH" val="3703.267"/>
  <p:tag name="OUTPUTTYPE" val="PNG"/>
  <p:tag name="IGUANATEXVERSION" val="160"/>
  <p:tag name="LATEXADDIN" val="\documentclass{article}&#10;\usepackage{amsmath}&#10;\pagestyle{empty}&#10;&#10;\begin{document}&#10;&#10;\begin{subequations}&#10;    \begin{align}&#10;        T_x = \frac{m}{T} \ddot{x}_r &amp;= \cos\psi \sin\theta \cos\phi + \sin\psi \sin\phi \nonumber \\[6pt]&#10;        T_y = \frac{m}{T} \ddot{y}_r &amp;= \sin\psi \sin\theta \cos\phi - \cos\psi \sin\phi \nonumber&#10;    \end{align}&#10;\end{subequations}&#10;&#10;&#10;\end{document}&#10;"/>
  <p:tag name="IGUANATEXSIZE" val="21"/>
  <p:tag name="IGUANATEXCURSOR" val="24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125.157"/>
  <p:tag name="ORIGINALWIDTH" val="3176.693"/>
  <p:tag name="OUTPUTTYPE" val="PNG"/>
  <p:tag name="IGUANATEXVERSION" val="160"/>
  <p:tag name="LATEXADDIN" val="\documentclass{article}&#10;\usepackage{amsmath}&#10;\pagestyle{empty}&#10;&#10;\begin{document}&#10;&#10;\begin{equation*}&#10;\begin{cases}&#10;    \phi_d =  \arcsin\left(  (T_y \cos\psi - T_x \sin\psi) \right) \\[6pt]&#10;    \theta_d = - \arcsin\left(\frac{T_x \cos\psi + T_y \sin\psi}{ \cos\phi_d } \right) \\[6pt]&#10;    \psi_d = \arctan2(\dot{y}_d, \dot{x}_d)&#10;\end{cases}&#10;\end{equation*}&#10;&#10;\end{document}&#10;"/>
  <p:tag name="IGUANATEXSIZE" val="21"/>
  <p:tag name="IGUANATEXCURSOR" val="283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5.5245"/>
  <p:tag name="ORIGINALWIDTH" val="606.0846"/>
  <p:tag name="OUTPUTTYPE" val="PNG"/>
  <p:tag name="IGUANATEXVERSION" val="160"/>
  <p:tag name="LATEXADDIN" val="\documentclass{article}&#10;\usepackage{amsmath}&#10;\pagestyle{empty}&#10;\begin{document}&#10;$e_z \to 0$&#10;&#10;&#10;\end{document}"/>
  <p:tag name="IGUANATEXSIZE" val="22"/>
  <p:tag name="IGUANATEXCURSOR" val="91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3.2784"/>
  <p:tag name="ORIGINALWIDTH" val="868.6212"/>
  <p:tag name="OUTPUTTYPE" val="PNG"/>
  <p:tag name="IGUANATEXVERSION" val="160"/>
  <p:tag name="LATEXADDIN" val="\documentclass{article}&#10;\usepackage{amsmath}&#10;\pagestyle{empty}&#10;\begin{document}&#10;$e_x$,$e_y \to 0$&#10;&#10;\end{document}"/>
  <p:tag name="IGUANATEXSIZE" val="21"/>
  <p:tag name="IGUANATEXCURSOR" val="97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.8146"/>
  <p:tag name="ORIGINALWIDTH" val="1282.679"/>
  <p:tag name="OUTPUTTYPE" val="PNG"/>
  <p:tag name="IGUANATEXVERSION" val="160"/>
  <p:tag name="LATEXADDIN" val="\documentclass{article}&#10;\usepackage{amsmath}&#10;\pagestyle{empty}&#10;\begin{document}&#10;\noindent&#10;Average Error\\&#10;$e_{\text{avg}} = 0.38 \, \text{m}$&#10;\end{document}"/>
  <p:tag name="IGUANATEXSIZE" val="24"/>
  <p:tag name="IGUANATEXCURSOR" val="12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597.8334"/>
  <p:tag name="OUTPUTTYPE" val="PNG"/>
  <p:tag name="IGUANATEXVERSION" val="160"/>
  <p:tag name="LATEXADDIN" val="\documentclass{article}&#10;\usepackage{amsmath}&#10;\pagestyle{empty}&#10;\begin{document}&#10;Actual&#10;&#10;\end{document}"/>
  <p:tag name="IGUANATEXSIZE" val="8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865.6208"/>
  <p:tag name="OUTPUTTYPE" val="PNG"/>
  <p:tag name="IGUANATEXVERSION" val="160"/>
  <p:tag name="LATEXADDIN" val="\documentclass{article}&#10;\usepackage{amsmath}&#10;\pagestyle{empty}&#10;\begin{document}&#10;Reference&#10;&#10;\end{document}"/>
  <p:tag name="IGUANATEXSIZE" val="8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597.8334"/>
  <p:tag name="OUTPUTTYPE" val="PNG"/>
  <p:tag name="IGUANATEXVERSION" val="160"/>
  <p:tag name="LATEXADDIN" val="\documentclass{article}&#10;\usepackage{amsmath}&#10;\pagestyle{empty}&#10;\begin{document}&#10;Actual&#10;&#10;\end{document}"/>
  <p:tag name="IGUANATEXSIZE" val="8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865.6208"/>
  <p:tag name="OUTPUTTYPE" val="PNG"/>
  <p:tag name="IGUANATEXVERSION" val="160"/>
  <p:tag name="LATEXADDIN" val="\documentclass{article}&#10;\usepackage{amsmath}&#10;\pagestyle{empty}&#10;\begin{document}&#10;Reference&#10;&#10;\end{document}"/>
  <p:tag name="IGUANATEXSIZE" val="8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597.8334"/>
  <p:tag name="OUTPUTTYPE" val="PNG"/>
  <p:tag name="IGUANATEXVERSION" val="160"/>
  <p:tag name="LATEXADDIN" val="\documentclass{article}&#10;\usepackage{amsmath}&#10;\pagestyle{empty}&#10;\begin{document}&#10;Actual&#10;&#10;\end{document}"/>
  <p:tag name="IGUANATEXSIZE" val="8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0.32819"/>
  <p:tag name="ORIGINALWIDTH" val="960.4457"/>
  <p:tag name="OUTPUTTYPE" val="PNG"/>
  <p:tag name="IGUANATEXVERSION" val="160"/>
  <p:tag name="LATEXADDIN" val="\documentclass{article}&#10;\usepackage{amsmath}&#10;\usepackage{graphicx} % For \scalebox or \resizebox&#10;\pagestyle{empty}&#10;&#10;\begin{document}&#10;\begin{equation*}&#10;\mathbf{G} = &#10;\begin{bmatrix}&#10; \frac{\partial B_x}{\partial x} &amp; \frac{\partial B_y}{\partial x} &amp; \frac{\partial B_z}{\partial x} \\&#10; \frac{\partial B_x}{\partial y} &amp; \frac{\partial B_y}{\partial y} &amp; \frac{\partial B_z}{\partial y} \\&#10; \frac{\partial B_x}{\partial z} &amp; \frac{\partial B_y}{\partial z} &amp; \frac{\partial B_z}{\partial z}&#10;\end{bmatrix}&#10;=&#10;\resizebox{0.96\textwidth}{!}{$&#10;\frac{1}{r^{5/2}}&#10;\begin{bmatrix}&#10;3 x (-2 x^2 + 3y^2 + 3z^2) &amp; 3 y (-4 x^2 + y^2 + z^2) &amp; 3 z (-4x^2 + y^2 + z^2) \\&#10;3 y (-4 x^2 + y^2 + z^2) &amp; 3 x (x^2 - 4 y^2 + z^2) &amp; -15 x y z \\&#10;3 z (-4 x^2 + y^2 + z^2) &amp; -15 x y z &amp; 3 x (x^2 + y^2 - 4 z^2)&#10;\end{bmatrix}$}&#10;\end{equation*}&#10;\end{document}"/>
  <p:tag name="IGUANATEXSIZE" val="24"/>
  <p:tag name="IGUANATEXCURSOR" val="81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865.6208"/>
  <p:tag name="OUTPUTTYPE" val="PNG"/>
  <p:tag name="IGUANATEXVERSION" val="160"/>
  <p:tag name="LATEXADDIN" val="\documentclass{article}&#10;\usepackage{amsmath}&#10;\pagestyle{empty}&#10;\begin{document}&#10;Reference&#10;&#10;\end{document}"/>
  <p:tag name="IGUANATEXSIZE" val="8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597.8334"/>
  <p:tag name="OUTPUTTYPE" val="PNG"/>
  <p:tag name="IGUANATEXVERSION" val="160"/>
  <p:tag name="LATEXADDIN" val="\documentclass{article}&#10;\usepackage{amsmath}&#10;\pagestyle{empty}&#10;\begin{document}&#10;Actual&#10;&#10;\end{document}"/>
  <p:tag name="IGUANATEXSIZE" val="8"/>
  <p:tag name="IGUANATEXCURSOR" val="86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55.2717"/>
  <p:tag name="ORIGINALWIDTH" val="865.6208"/>
  <p:tag name="OUTPUTTYPE" val="PNG"/>
  <p:tag name="IGUANATEXVERSION" val="160"/>
  <p:tag name="LATEXADDIN" val="\documentclass{article}&#10;\usepackage{amsmath}&#10;\pagestyle{empty}&#10;\begin{document}&#10;Reference&#10;&#10;\end{document}"/>
  <p:tag name="IGUANATEXSIZE" val="8"/>
  <p:tag name="IGUANATEXCURSOR" val="89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00.64"/>
  <p:tag name="ORIGINALWIDTH" val="4916.186"/>
  <p:tag name="OUTPUTTYPE" val="PNG"/>
  <p:tag name="IGUANATEXVERSION" val="160"/>
  <p:tag name="LATEXADDIN" val="\documentclass{article}&#10;\usepackage{amsmath}&#10;\pagestyle{empty}&#10;\begin{document}&#10;\[&#10;\begin{bmatrix}&#10;T \\&#10;\tau_\phi \\&#10;\tau_\theta \\&#10;\tau_\psi&#10;\end{bmatrix}&#10;=&#10;\begin{bmatrix}&#10; c_t &amp; c_t &amp; c_t &amp; c_t \\&#10;    0 &amp; -c_t \cdot l &amp; 0 &amp; c_t \cdot l \\&#10; c_t \cdot l &amp; 0 &amp; -c_t \cdot l &amp; 0 \\&#10; -c_d &amp; c_d &amp; -c_d &amp; c_d&#10;\end{bmatrix}&#10;\begin{bmatrix}&#10;\omega_1^2 \\&#10;\omega_2^2 \\&#10;\omega_3^2 \\&#10;\omega_4^2&#10;\end{bmatrix}&#10;= &#10;\mathbf{A}&#10;\begin{bmatrix}&#10;    \omega_1^2 \\&#10;    \omega_2^2 \\&#10;    \omega_3^2 \\&#10;    \omega_4^2&#10;\end{bmatrix}&#10;\]&#10;\end{document}"/>
  <p:tag name="IGUANATEXSIZE" val="20"/>
  <p:tag name="IGUANATEXCURSOR" val="51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.8146"/>
  <p:tag name="ORIGINALWIDTH" val="1282.679"/>
  <p:tag name="OUTPUTTYPE" val="PNG"/>
  <p:tag name="IGUANATEXVERSION" val="160"/>
  <p:tag name="LATEXADDIN" val="\documentclass{article}&#10;\usepackage{amsmath}&#10;\pagestyle{empty}&#10;\begin{document}&#10;\noindent&#10;Average Error\\&#10;$e_{\text{avg}} = 0.37 \, \text{m}$&#10;\end{document}"/>
  <p:tag name="IGUANATEXSIZE" val="24"/>
  <p:tag name="IGUANATEXCURSOR" val="12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2.8146"/>
  <p:tag name="ORIGINALWIDTH" val="1282.679"/>
  <p:tag name="OUTPUTTYPE" val="PNG"/>
  <p:tag name="IGUANATEXVERSION" val="160"/>
  <p:tag name="LATEXADDIN" val="\documentclass{article}&#10;\usepackage{amsmath}&#10;\pagestyle{empty}&#10;\begin{document}&#10;\noindent&#10;Average Error\\&#10;$e_{\text{avg}} = 0.37 \, \text{m}$&#10;\end{document}"/>
  <p:tag name="IGUANATEXSIZE" val="24"/>
  <p:tag name="IGUANATEXCURSOR" val="128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8.0528"/>
  <p:tag name="ORIGINALWIDTH" val="2399.585"/>
  <p:tag name="OUTPUTTYPE" val="PNG"/>
  <p:tag name="IGUANATEXVERSION" val="160"/>
  <p:tag name="LATEXADDIN" val="\documentclass{article}&#10;\usepackage{amsmath}&#10;\pagestyle{empty}&#10;\begin{document}&#10;\begin{equation*}&#10;\text{NSS} = \sqrt{\lambda_{\text{med}}^2 - \lambda_{\text{min}} \lambda_{\text{max}}}&#10;\label{eq:NSS}&#10;\end{equation*}&#10;\end{document}"/>
  <p:tag name="IGUANATEXSIZE" val="24"/>
  <p:tag name="IGUANATEXCURSOR" val="215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2763"/>
  <p:tag name="ORIGINALWIDTH" val="1440.951"/>
  <p:tag name="OUTPUTTYPE" val="PNG"/>
  <p:tag name="IGUANATEXVERSION" val="160"/>
  <p:tag name="LATEXADDIN" val="\documentclass{article}&#10;\usepackage{amsmath}&#10;\pagestyle{empty}&#10;\begin{document}&#10;$\lambda_\text{min}, \lambda_\text{med}, \lambda_\text{max}$&#10;&#10;\end{document}"/>
  <p:tag name="IGUANATEXSIZE" val="24"/>
  <p:tag name="IGUANATEXCURSOR" val="14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761"/>
  <p:tag name="ORIGINALWIDTH" val="2899.155"/>
  <p:tag name="OUTPUTTYPE" val="PNG"/>
  <p:tag name="IGUANATEXVERSION" val="160"/>
  <p:tag name="LATEXADDIN" val="\documentclass{article}&#10;\usepackage{amsmath}&#10;\pagestyle{empty}&#10;\begin{document}&#10;\begin{equation*}&#10;    {}^r \mathbf{H}_{\text{tot}} = &#10;    {}^r \mathbf{H}_1 + {}^r \mathbf{H}_2 + \cdots + {}^r \mathbf{H}_n &#10;\end{equation*}&#10;\end{document}"/>
  <p:tag name="IGUANATEXSIZE" val="24"/>
  <p:tag name="IGUANATEXCURSOR" val="22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4.2855"/>
  <p:tag name="ORIGINALWIDTH" val="4088.071"/>
  <p:tag name="OUTPUTTYPE" val="PNG"/>
  <p:tag name="IGUANATEXVERSION" val="160"/>
  <p:tag name="LATEXADDIN" val="\documentclass{article}&#10;\usepackage{amsmath}&#10;\pagestyle{empty}&#10;\begin{document}&#10;\begin{equation*}&#10;    {}^r \mathbf{H}_{\text{tot}} = &#10;    \mathbf{R}^r_{t_1} \, {}^{t_1} \mathbf{H}_1({}^{t_1} \mathbf{p}) + \cdots + \mathbf{R}^r_{t_n} \, {}^{t_n} \mathbf{H}_n({}^{t_n} \mathbf{p})&#10;\end{equation*}&#10;&#10;\end{document}"/>
  <p:tag name="IGUANATEXSIZE" val="24"/>
  <p:tag name="IGUANATEXCURSOR" val="202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2.69173"/>
  <p:tag name="ORIGINALWIDTH" val="959.7911"/>
  <p:tag name="OUTPUTTYPE" val="PNG"/>
  <p:tag name="IGUANATEXVERSION" val="160"/>
  <p:tag name="LATEXADDIN" val="\documentclass{article}&#10;\usepackage{amsmath}&#10;\pagestyle{empty}&#10;\begin{document}&#10;\begin{align*}&#10;{}^r \mathbf{G}_{\text{tot}} &amp;= &#10;\mathbf{R}^r_{t_1}  \, {}^{t_1}\mathbf{G}_1({}^{t_1} \mathbf{p}) \, {\mathbf{R}^r_{t_1}}\mkern-2mu^\top + \dots + \mathbf{R}^r_{t_n}  \, {}^{t_n}\mathbf{G}_n({}^{t_n} \mathbf{p}) \, {\mathbf{R}^r_{t_n}}\mkern-2mu^\top \nonumber = \\&#10;&amp;= &#10;\mathbf{R}^r_{t_1}  \, {}^{t_1}\mathbf{G}_1({R^g_{t_1}}\mkern-4mu^\top ( \mathbf{p}_r - \mathbf{p}_{t_1})) \, {\mathbf{R}^r_{t_1}}\mkern-3mu^\top + &#10;\cdots + \mathbf{R}^r_{t_n}   {}^{t_n}\mathbf{G}_n({R^g_{t_1}}\mkern-3mu^\top ( \mathbf{p}_r - \mathbf{p}_{t_1}))  {\mathbf{R}^r_{t_n}}\mkern-3mu^\top&#10;\end{align*}&#10;&#10;\end{document}"/>
  <p:tag name="IGUANATEXSIZE" val="24"/>
  <p:tag name="IGUANATEXCURSOR" val="664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19.7807"/>
  <p:tag name="ORIGINALWIDTH" val="283.5396"/>
  <p:tag name="OUTPUTTYPE" val="PNG"/>
  <p:tag name="IGUANATEXVERSION" val="160"/>
  <p:tag name="LATEXADDIN" val="\documentclass{article}&#10;\usepackage{amsmath}&#10;\pagestyle{empty}&#10;\begin{document}&#10;$\mathbf{R}^r_{t_i}$&#10;&#10;\end{document}"/>
  <p:tag name="IGUANATEXSIZE" val="24"/>
  <p:tag name="IGUANATEXCURSOR" val="100"/>
  <p:tag name="TRANSPARENCY" val="True"/>
  <p:tag name="LATEXENGINEID" val="1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1300</Words>
  <Application>Microsoft Office PowerPoint</Application>
  <PresentationFormat>Widescreen</PresentationFormat>
  <Paragraphs>287</Paragraphs>
  <Slides>25</Slides>
  <Notes>14</Notes>
  <HiddenSlides>3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Aptos Light</vt:lpstr>
      <vt:lpstr>Arial</vt:lpstr>
      <vt:lpstr>Cambria Math</vt:lpstr>
      <vt:lpstr>Courier New</vt:lpstr>
      <vt:lpstr>Rubik Black</vt:lpstr>
      <vt:lpstr>Times New Roman</vt:lpstr>
      <vt:lpstr>Office Theme</vt:lpstr>
      <vt:lpstr>la sapienza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PARTICLE SWARM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antonio scardino</dc:creator>
  <cp:lastModifiedBy>antonio scardino</cp:lastModifiedBy>
  <cp:revision>55</cp:revision>
  <dcterms:created xsi:type="dcterms:W3CDTF">2025-01-16T23:56:23Z</dcterms:created>
  <dcterms:modified xsi:type="dcterms:W3CDTF">2025-02-03T19:43:53Z</dcterms:modified>
</cp:coreProperties>
</file>